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7"/>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4" r:id="rId59"/>
    <p:sldId id="315" r:id="rId60"/>
    <p:sldId id="316" r:id="rId61"/>
    <p:sldId id="317" r:id="rId62"/>
    <p:sldId id="318" r:id="rId63"/>
    <p:sldId id="319" r:id="rId64"/>
    <p:sldId id="320" r:id="rId65"/>
    <p:sldId id="321" r:id="rId66"/>
    <p:sldId id="322" r:id="rId67"/>
    <p:sldId id="323" r:id="rId68"/>
    <p:sldId id="324" r:id="rId69"/>
    <p:sldId id="325" r:id="rId70"/>
    <p:sldId id="326" r:id="rId71"/>
    <p:sldId id="327" r:id="rId72"/>
    <p:sldId id="328" r:id="rId73"/>
    <p:sldId id="329" r:id="rId74"/>
    <p:sldId id="330" r:id="rId75"/>
    <p:sldId id="331" r:id="rId7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charts/_rels/chart1.xml.rels><?xml version="1.0" encoding="UTF-8" standalone="yes"?>
<Relationships xmlns="http://schemas.openxmlformats.org/package/2006/relationships"><Relationship Id="rId2" Type="http://schemas.openxmlformats.org/officeDocument/2006/relationships/oleObject" Target="file:///C:\Users\Nelson%20Mandela\Documents\Courses\3.%20Case%20Studies\1.%20Electric%20Power\Subic\Macro%20Economic%20Data%201.xls"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file:///C:\Users\Elvis%20Presley\Documents\PPA%20Adjustment.xlsx" TargetMode="External"/><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US"/>
              <a:t>Philippines Exchange Rate and Inflation Rate</a:t>
            </a:r>
          </a:p>
        </c:rich>
      </c:tx>
      <c:layout/>
      <c:overlay val="0"/>
    </c:title>
    <c:autoTitleDeleted val="0"/>
    <c:plotArea>
      <c:layout/>
      <c:lineChart>
        <c:grouping val="standard"/>
        <c:varyColors val="0"/>
        <c:ser>
          <c:idx val="0"/>
          <c:order val="0"/>
          <c:tx>
            <c:strRef>
              <c:f>Sheet1!$C$15:$E$15</c:f>
              <c:strCache>
                <c:ptCount val="1"/>
                <c:pt idx="0">
                  <c:v>Infllation Rate</c:v>
                </c:pt>
              </c:strCache>
            </c:strRef>
          </c:tx>
          <c:cat>
            <c:strRef>
              <c:f>Sheet1!$F$14:$BB$14</c:f>
              <c:strCache>
                <c:ptCount val="49"/>
                <c:pt idx="0">
                  <c:v>1961</c:v>
                </c:pt>
                <c:pt idx="1">
                  <c:v>1962</c:v>
                </c:pt>
                <c:pt idx="2">
                  <c:v>1963</c:v>
                </c:pt>
                <c:pt idx="3">
                  <c:v>1964</c:v>
                </c:pt>
                <c:pt idx="4">
                  <c:v>1965</c:v>
                </c:pt>
                <c:pt idx="5">
                  <c:v>1966</c:v>
                </c:pt>
                <c:pt idx="6">
                  <c:v>1967</c:v>
                </c:pt>
                <c:pt idx="7">
                  <c:v>1968</c:v>
                </c:pt>
                <c:pt idx="8">
                  <c:v>1969</c:v>
                </c:pt>
                <c:pt idx="9">
                  <c:v>1970</c:v>
                </c:pt>
                <c:pt idx="10">
                  <c:v>1971</c:v>
                </c:pt>
                <c:pt idx="11">
                  <c:v>1972</c:v>
                </c:pt>
                <c:pt idx="12">
                  <c:v>1973</c:v>
                </c:pt>
                <c:pt idx="13">
                  <c:v>1974</c:v>
                </c:pt>
                <c:pt idx="14">
                  <c:v>1975</c:v>
                </c:pt>
                <c:pt idx="15">
                  <c:v>1976</c:v>
                </c:pt>
                <c:pt idx="16">
                  <c:v>1977</c:v>
                </c:pt>
                <c:pt idx="17">
                  <c:v>1978</c:v>
                </c:pt>
                <c:pt idx="18">
                  <c:v>1979</c:v>
                </c:pt>
                <c:pt idx="19">
                  <c:v>1980</c:v>
                </c:pt>
                <c:pt idx="20">
                  <c:v>1981</c:v>
                </c:pt>
                <c:pt idx="21">
                  <c:v>1982</c:v>
                </c:pt>
                <c:pt idx="22">
                  <c:v>1983</c:v>
                </c:pt>
                <c:pt idx="23">
                  <c:v>1984</c:v>
                </c:pt>
                <c:pt idx="24">
                  <c:v>1985</c:v>
                </c:pt>
                <c:pt idx="25">
                  <c:v>1986</c:v>
                </c:pt>
                <c:pt idx="26">
                  <c:v>1987</c:v>
                </c:pt>
                <c:pt idx="27">
                  <c:v>1988</c:v>
                </c:pt>
                <c:pt idx="28">
                  <c:v>1989</c:v>
                </c:pt>
                <c:pt idx="29">
                  <c:v>1990</c:v>
                </c:pt>
                <c:pt idx="30">
                  <c:v>1991</c:v>
                </c:pt>
                <c:pt idx="31">
                  <c:v>1992</c:v>
                </c:pt>
                <c:pt idx="32">
                  <c:v>1993</c:v>
                </c:pt>
                <c:pt idx="33">
                  <c:v>1994</c:v>
                </c:pt>
                <c:pt idx="34">
                  <c:v>1995</c:v>
                </c:pt>
                <c:pt idx="35">
                  <c:v>1996</c:v>
                </c:pt>
                <c:pt idx="36">
                  <c:v>1997</c:v>
                </c:pt>
                <c:pt idx="37">
                  <c:v>1998</c:v>
                </c:pt>
                <c:pt idx="38">
                  <c:v>1999</c:v>
                </c:pt>
                <c:pt idx="39">
                  <c:v>2000</c:v>
                </c:pt>
                <c:pt idx="40">
                  <c:v>2001</c:v>
                </c:pt>
                <c:pt idx="41">
                  <c:v>2002</c:v>
                </c:pt>
                <c:pt idx="42">
                  <c:v>2003</c:v>
                </c:pt>
                <c:pt idx="43">
                  <c:v>2004</c:v>
                </c:pt>
                <c:pt idx="44">
                  <c:v>2005</c:v>
                </c:pt>
                <c:pt idx="45">
                  <c:v>2006</c:v>
                </c:pt>
                <c:pt idx="46">
                  <c:v>2007</c:v>
                </c:pt>
                <c:pt idx="47">
                  <c:v>2008</c:v>
                </c:pt>
                <c:pt idx="48">
                  <c:v>2009</c:v>
                </c:pt>
              </c:strCache>
            </c:strRef>
          </c:cat>
          <c:val>
            <c:numRef>
              <c:f>Sheet1!$F$15:$BB$15</c:f>
              <c:numCache>
                <c:formatCode>0.00%</c:formatCode>
                <c:ptCount val="49"/>
                <c:pt idx="0">
                  <c:v>3.0441178586329668E-2</c:v>
                </c:pt>
                <c:pt idx="1">
                  <c:v>6.7904210654301245E-2</c:v>
                </c:pt>
                <c:pt idx="2">
                  <c:v>8.5670833372204588E-2</c:v>
                </c:pt>
                <c:pt idx="3">
                  <c:v>4.5109879316275074E-2</c:v>
                </c:pt>
                <c:pt idx="4">
                  <c:v>3.976509985483756E-2</c:v>
                </c:pt>
                <c:pt idx="5">
                  <c:v>5.3347931703012434E-2</c:v>
                </c:pt>
                <c:pt idx="6">
                  <c:v>1.9633893351198809E-2</c:v>
                </c:pt>
                <c:pt idx="7">
                  <c:v>6.4081443797917137E-2</c:v>
                </c:pt>
                <c:pt idx="8">
                  <c:v>5.8857359655921919E-2</c:v>
                </c:pt>
                <c:pt idx="9">
                  <c:v>0.15155504222964411</c:v>
                </c:pt>
                <c:pt idx="10">
                  <c:v>0.14399215937252388</c:v>
                </c:pt>
                <c:pt idx="11">
                  <c:v>6.5117415059925118E-2</c:v>
                </c:pt>
                <c:pt idx="12">
                  <c:v>0.16871340047461694</c:v>
                </c:pt>
                <c:pt idx="13">
                  <c:v>0.32599741423734924</c:v>
                </c:pt>
                <c:pt idx="14">
                  <c:v>9.3158274843499089E-2</c:v>
                </c:pt>
                <c:pt idx="15">
                  <c:v>8.3045390471225056E-2</c:v>
                </c:pt>
                <c:pt idx="16">
                  <c:v>8.2728759982790848E-2</c:v>
                </c:pt>
                <c:pt idx="17">
                  <c:v>9.3317397865057189E-2</c:v>
                </c:pt>
                <c:pt idx="18">
                  <c:v>0.14839543586705747</c:v>
                </c:pt>
                <c:pt idx="19">
                  <c:v>0.14249949091481695</c:v>
                </c:pt>
                <c:pt idx="20">
                  <c:v>0.11703138933900048</c:v>
                </c:pt>
                <c:pt idx="21">
                  <c:v>8.7012243556852858E-2</c:v>
                </c:pt>
                <c:pt idx="22">
                  <c:v>0.14221881058236327</c:v>
                </c:pt>
                <c:pt idx="23">
                  <c:v>0.53335957602125816</c:v>
                </c:pt>
                <c:pt idx="24">
                  <c:v>0.17632859912942558</c:v>
                </c:pt>
                <c:pt idx="25">
                  <c:v>2.9528780585131198E-2</c:v>
                </c:pt>
                <c:pt idx="26">
                  <c:v>7.4981920996818371E-2</c:v>
                </c:pt>
                <c:pt idx="27">
                  <c:v>9.64702287710347E-2</c:v>
                </c:pt>
                <c:pt idx="28">
                  <c:v>9.0330635662777145E-2</c:v>
                </c:pt>
                <c:pt idx="29">
                  <c:v>0.12971281273645371</c:v>
                </c:pt>
                <c:pt idx="30">
                  <c:v>0.16526879899901922</c:v>
                </c:pt>
                <c:pt idx="31">
                  <c:v>7.9326583261468422E-2</c:v>
                </c:pt>
                <c:pt idx="32">
                  <c:v>6.8321581286208424E-2</c:v>
                </c:pt>
                <c:pt idx="33">
                  <c:v>9.9913145992404223E-2</c:v>
                </c:pt>
                <c:pt idx="34">
                  <c:v>7.5508702384999626E-2</c:v>
                </c:pt>
                <c:pt idx="35">
                  <c:v>7.6610378381361866E-2</c:v>
                </c:pt>
                <c:pt idx="36">
                  <c:v>6.2243920223141715E-2</c:v>
                </c:pt>
                <c:pt idx="37">
                  <c:v>0.10457479375286804</c:v>
                </c:pt>
                <c:pt idx="38">
                  <c:v>8.0320411432483224E-2</c:v>
                </c:pt>
                <c:pt idx="39">
                  <c:v>6.344636496690112E-2</c:v>
                </c:pt>
                <c:pt idx="40">
                  <c:v>6.381748051815081E-2</c:v>
                </c:pt>
                <c:pt idx="41">
                  <c:v>4.5034680913111969E-2</c:v>
                </c:pt>
                <c:pt idx="42">
                  <c:v>3.7776436627900402E-2</c:v>
                </c:pt>
                <c:pt idx="43">
                  <c:v>6.0932197731944943E-2</c:v>
                </c:pt>
                <c:pt idx="44">
                  <c:v>6.4788868974095901E-2</c:v>
                </c:pt>
                <c:pt idx="45">
                  <c:v>5.1677117877709566E-2</c:v>
                </c:pt>
                <c:pt idx="46">
                  <c:v>2.9810950711391091E-2</c:v>
                </c:pt>
                <c:pt idx="47">
                  <c:v>7.4310477465146296E-2</c:v>
                </c:pt>
                <c:pt idx="48">
                  <c:v>2.5503860148463692E-2</c:v>
                </c:pt>
              </c:numCache>
            </c:numRef>
          </c:val>
          <c:smooth val="0"/>
        </c:ser>
        <c:dLbls>
          <c:showLegendKey val="0"/>
          <c:showVal val="0"/>
          <c:showCatName val="0"/>
          <c:showSerName val="0"/>
          <c:showPercent val="0"/>
          <c:showBubbleSize val="0"/>
        </c:dLbls>
        <c:marker val="1"/>
        <c:smooth val="0"/>
        <c:axId val="163796864"/>
        <c:axId val="163798400"/>
      </c:lineChart>
      <c:lineChart>
        <c:grouping val="standard"/>
        <c:varyColors val="0"/>
        <c:ser>
          <c:idx val="1"/>
          <c:order val="1"/>
          <c:tx>
            <c:strRef>
              <c:f>Sheet1!$C$16:$E$16</c:f>
              <c:strCache>
                <c:ptCount val="1"/>
                <c:pt idx="0">
                  <c:v>Exchange Rate</c:v>
                </c:pt>
              </c:strCache>
            </c:strRef>
          </c:tx>
          <c:cat>
            <c:strRef>
              <c:f>Sheet1!$F$14:$BB$14</c:f>
              <c:strCache>
                <c:ptCount val="49"/>
                <c:pt idx="0">
                  <c:v>1961</c:v>
                </c:pt>
                <c:pt idx="1">
                  <c:v>1962</c:v>
                </c:pt>
                <c:pt idx="2">
                  <c:v>1963</c:v>
                </c:pt>
                <c:pt idx="3">
                  <c:v>1964</c:v>
                </c:pt>
                <c:pt idx="4">
                  <c:v>1965</c:v>
                </c:pt>
                <c:pt idx="5">
                  <c:v>1966</c:v>
                </c:pt>
                <c:pt idx="6">
                  <c:v>1967</c:v>
                </c:pt>
                <c:pt idx="7">
                  <c:v>1968</c:v>
                </c:pt>
                <c:pt idx="8">
                  <c:v>1969</c:v>
                </c:pt>
                <c:pt idx="9">
                  <c:v>1970</c:v>
                </c:pt>
                <c:pt idx="10">
                  <c:v>1971</c:v>
                </c:pt>
                <c:pt idx="11">
                  <c:v>1972</c:v>
                </c:pt>
                <c:pt idx="12">
                  <c:v>1973</c:v>
                </c:pt>
                <c:pt idx="13">
                  <c:v>1974</c:v>
                </c:pt>
                <c:pt idx="14">
                  <c:v>1975</c:v>
                </c:pt>
                <c:pt idx="15">
                  <c:v>1976</c:v>
                </c:pt>
                <c:pt idx="16">
                  <c:v>1977</c:v>
                </c:pt>
                <c:pt idx="17">
                  <c:v>1978</c:v>
                </c:pt>
                <c:pt idx="18">
                  <c:v>1979</c:v>
                </c:pt>
                <c:pt idx="19">
                  <c:v>1980</c:v>
                </c:pt>
                <c:pt idx="20">
                  <c:v>1981</c:v>
                </c:pt>
                <c:pt idx="21">
                  <c:v>1982</c:v>
                </c:pt>
                <c:pt idx="22">
                  <c:v>1983</c:v>
                </c:pt>
                <c:pt idx="23">
                  <c:v>1984</c:v>
                </c:pt>
                <c:pt idx="24">
                  <c:v>1985</c:v>
                </c:pt>
                <c:pt idx="25">
                  <c:v>1986</c:v>
                </c:pt>
                <c:pt idx="26">
                  <c:v>1987</c:v>
                </c:pt>
                <c:pt idx="27">
                  <c:v>1988</c:v>
                </c:pt>
                <c:pt idx="28">
                  <c:v>1989</c:v>
                </c:pt>
                <c:pt idx="29">
                  <c:v>1990</c:v>
                </c:pt>
                <c:pt idx="30">
                  <c:v>1991</c:v>
                </c:pt>
                <c:pt idx="31">
                  <c:v>1992</c:v>
                </c:pt>
                <c:pt idx="32">
                  <c:v>1993</c:v>
                </c:pt>
                <c:pt idx="33">
                  <c:v>1994</c:v>
                </c:pt>
                <c:pt idx="34">
                  <c:v>1995</c:v>
                </c:pt>
                <c:pt idx="35">
                  <c:v>1996</c:v>
                </c:pt>
                <c:pt idx="36">
                  <c:v>1997</c:v>
                </c:pt>
                <c:pt idx="37">
                  <c:v>1998</c:v>
                </c:pt>
                <c:pt idx="38">
                  <c:v>1999</c:v>
                </c:pt>
                <c:pt idx="39">
                  <c:v>2000</c:v>
                </c:pt>
                <c:pt idx="40">
                  <c:v>2001</c:v>
                </c:pt>
                <c:pt idx="41">
                  <c:v>2002</c:v>
                </c:pt>
                <c:pt idx="42">
                  <c:v>2003</c:v>
                </c:pt>
                <c:pt idx="43">
                  <c:v>2004</c:v>
                </c:pt>
                <c:pt idx="44">
                  <c:v>2005</c:v>
                </c:pt>
                <c:pt idx="45">
                  <c:v>2006</c:v>
                </c:pt>
                <c:pt idx="46">
                  <c:v>2007</c:v>
                </c:pt>
                <c:pt idx="47">
                  <c:v>2008</c:v>
                </c:pt>
                <c:pt idx="48">
                  <c:v>2009</c:v>
                </c:pt>
              </c:strCache>
            </c:strRef>
          </c:cat>
          <c:val>
            <c:numRef>
              <c:f>Sheet1!$F$16:$BB$16</c:f>
              <c:numCache>
                <c:formatCode>#,##0.00</c:formatCode>
                <c:ptCount val="49"/>
                <c:pt idx="0">
                  <c:v>2.0251775073390124</c:v>
                </c:pt>
                <c:pt idx="1">
                  <c:v>3.7374107002487609</c:v>
                </c:pt>
                <c:pt idx="2">
                  <c:v>3.9204496464964342</c:v>
                </c:pt>
                <c:pt idx="3">
                  <c:v>3.9200328372456421</c:v>
                </c:pt>
                <c:pt idx="4">
                  <c:v>3.9100000858306867</c:v>
                </c:pt>
                <c:pt idx="5">
                  <c:v>3.904583215713501</c:v>
                </c:pt>
                <c:pt idx="6">
                  <c:v>3.9237499237060547</c:v>
                </c:pt>
                <c:pt idx="7">
                  <c:v>3.9300000667572021</c:v>
                </c:pt>
                <c:pt idx="8">
                  <c:v>3.9320833683013916</c:v>
                </c:pt>
                <c:pt idx="9">
                  <c:v>5.9076833724975586</c:v>
                </c:pt>
                <c:pt idx="10">
                  <c:v>6.4317083358764791</c:v>
                </c:pt>
                <c:pt idx="11">
                  <c:v>6.6748418807983398</c:v>
                </c:pt>
                <c:pt idx="12">
                  <c:v>6.7562832832336648</c:v>
                </c:pt>
                <c:pt idx="13">
                  <c:v>6.7878751754760742</c:v>
                </c:pt>
                <c:pt idx="14">
                  <c:v>7.2479000091552646</c:v>
                </c:pt>
                <c:pt idx="15">
                  <c:v>7.4402585029602104</c:v>
                </c:pt>
                <c:pt idx="16">
                  <c:v>7.4028248786926261</c:v>
                </c:pt>
                <c:pt idx="17">
                  <c:v>7.3657584190368661</c:v>
                </c:pt>
                <c:pt idx="18">
                  <c:v>7.3775501251220712</c:v>
                </c:pt>
                <c:pt idx="19">
                  <c:v>7.5114331245422434</c:v>
                </c:pt>
                <c:pt idx="20">
                  <c:v>7.8996500968933114</c:v>
                </c:pt>
                <c:pt idx="21">
                  <c:v>8.5399999618530185</c:v>
                </c:pt>
                <c:pt idx="22">
                  <c:v>11.112716674804718</c:v>
                </c:pt>
                <c:pt idx="23">
                  <c:v>16.698707580566317</c:v>
                </c:pt>
                <c:pt idx="24">
                  <c:v>18.607341766357479</c:v>
                </c:pt>
                <c:pt idx="25">
                  <c:v>20.385683059692383</c:v>
                </c:pt>
                <c:pt idx="26">
                  <c:v>20.56767463684082</c:v>
                </c:pt>
                <c:pt idx="27">
                  <c:v>21.094675064086935</c:v>
                </c:pt>
                <c:pt idx="28">
                  <c:v>21.736682891845689</c:v>
                </c:pt>
                <c:pt idx="29">
                  <c:v>24.31049919128419</c:v>
                </c:pt>
                <c:pt idx="30">
                  <c:v>27.478633880615135</c:v>
                </c:pt>
                <c:pt idx="31">
                  <c:v>25.512491226196293</c:v>
                </c:pt>
                <c:pt idx="32">
                  <c:v>27.119850158691534</c:v>
                </c:pt>
                <c:pt idx="33">
                  <c:v>26.417165756225639</c:v>
                </c:pt>
                <c:pt idx="34">
                  <c:v>25.714441299438491</c:v>
                </c:pt>
                <c:pt idx="35">
                  <c:v>26.215682983398427</c:v>
                </c:pt>
                <c:pt idx="36">
                  <c:v>29.470659255981378</c:v>
                </c:pt>
                <c:pt idx="37">
                  <c:v>40.893001556396293</c:v>
                </c:pt>
                <c:pt idx="38">
                  <c:v>39.089000701904297</c:v>
                </c:pt>
                <c:pt idx="39">
                  <c:v>44.192001342773544</c:v>
                </c:pt>
                <c:pt idx="40">
                  <c:v>50.992649078369141</c:v>
                </c:pt>
                <c:pt idx="41">
                  <c:v>51.603565216064453</c:v>
                </c:pt>
                <c:pt idx="42">
                  <c:v>54.203300476074212</c:v>
                </c:pt>
                <c:pt idx="43">
                  <c:v>56.039901733398395</c:v>
                </c:pt>
                <c:pt idx="44">
                  <c:v>55.08850000000001</c:v>
                </c:pt>
                <c:pt idx="45">
                  <c:v>51.314299999999996</c:v>
                </c:pt>
                <c:pt idx="46">
                  <c:v>46.148400000000009</c:v>
                </c:pt>
                <c:pt idx="47">
                  <c:v>44.474599999999995</c:v>
                </c:pt>
                <c:pt idx="48">
                  <c:v>47.6372</c:v>
                </c:pt>
              </c:numCache>
            </c:numRef>
          </c:val>
          <c:smooth val="0"/>
        </c:ser>
        <c:dLbls>
          <c:showLegendKey val="0"/>
          <c:showVal val="0"/>
          <c:showCatName val="0"/>
          <c:showSerName val="0"/>
          <c:showPercent val="0"/>
          <c:showBubbleSize val="0"/>
        </c:dLbls>
        <c:marker val="1"/>
        <c:smooth val="0"/>
        <c:axId val="163805824"/>
        <c:axId val="163804288"/>
      </c:lineChart>
      <c:catAx>
        <c:axId val="163796864"/>
        <c:scaling>
          <c:orientation val="minMax"/>
        </c:scaling>
        <c:delete val="0"/>
        <c:axPos val="b"/>
        <c:majorTickMark val="out"/>
        <c:minorTickMark val="none"/>
        <c:tickLblPos val="nextTo"/>
        <c:crossAx val="163798400"/>
        <c:crosses val="autoZero"/>
        <c:auto val="1"/>
        <c:lblAlgn val="ctr"/>
        <c:lblOffset val="100"/>
        <c:noMultiLvlLbl val="0"/>
      </c:catAx>
      <c:valAx>
        <c:axId val="163798400"/>
        <c:scaling>
          <c:orientation val="minMax"/>
        </c:scaling>
        <c:delete val="0"/>
        <c:axPos val="l"/>
        <c:majorGridlines/>
        <c:numFmt formatCode="0.00%" sourceLinked="1"/>
        <c:majorTickMark val="out"/>
        <c:minorTickMark val="none"/>
        <c:tickLblPos val="nextTo"/>
        <c:crossAx val="163796864"/>
        <c:crosses val="autoZero"/>
        <c:crossBetween val="between"/>
      </c:valAx>
      <c:valAx>
        <c:axId val="163804288"/>
        <c:scaling>
          <c:orientation val="minMax"/>
        </c:scaling>
        <c:delete val="0"/>
        <c:axPos val="r"/>
        <c:numFmt formatCode="#,##0.00" sourceLinked="1"/>
        <c:majorTickMark val="out"/>
        <c:minorTickMark val="none"/>
        <c:tickLblPos val="nextTo"/>
        <c:crossAx val="163805824"/>
        <c:crosses val="max"/>
        <c:crossBetween val="between"/>
      </c:valAx>
      <c:catAx>
        <c:axId val="163805824"/>
        <c:scaling>
          <c:orientation val="minMax"/>
        </c:scaling>
        <c:delete val="1"/>
        <c:axPos val="b"/>
        <c:majorTickMark val="out"/>
        <c:minorTickMark val="none"/>
        <c:tickLblPos val="none"/>
        <c:crossAx val="163804288"/>
        <c:crosses val="autoZero"/>
        <c:auto val="1"/>
        <c:lblAlgn val="ctr"/>
        <c:lblOffset val="100"/>
        <c:noMultiLvlLbl val="0"/>
      </c:catAx>
    </c:plotArea>
    <c:legend>
      <c:legendPos val="r"/>
      <c:layout/>
      <c:overlay val="0"/>
    </c:legend>
    <c:plotVisOnly val="1"/>
    <c:dispBlanksAs val="gap"/>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US"/>
              <a:t>Price Comparison from Wikipedia</a:t>
            </a:r>
          </a:p>
        </c:rich>
      </c:tx>
      <c:layout/>
      <c:overlay val="0"/>
    </c:title>
    <c:autoTitleDeleted val="0"/>
    <c:plotArea>
      <c:layout/>
      <c:barChart>
        <c:barDir val="col"/>
        <c:grouping val="clustered"/>
        <c:varyColors val="0"/>
        <c:ser>
          <c:idx val="0"/>
          <c:order val="0"/>
          <c:tx>
            <c:strRef>
              <c:f>'Rates from Wikipedia'!$D$39</c:f>
              <c:strCache>
                <c:ptCount val="1"/>
                <c:pt idx="0">
                  <c:v>US cents/1kWh</c:v>
                </c:pt>
              </c:strCache>
            </c:strRef>
          </c:tx>
          <c:invertIfNegative val="0"/>
          <c:dLbls>
            <c:showLegendKey val="0"/>
            <c:showVal val="1"/>
            <c:showCatName val="0"/>
            <c:showSerName val="0"/>
            <c:showPercent val="0"/>
            <c:showBubbleSize val="0"/>
            <c:showLeaderLines val="0"/>
          </c:dLbls>
          <c:cat>
            <c:strRef>
              <c:f>'Rates from Wikipedia'!$C$40:$C$51</c:f>
              <c:strCache>
                <c:ptCount val="12"/>
                <c:pt idx="0">
                  <c:v>Philippines</c:v>
                </c:pt>
                <c:pt idx="1">
                  <c:v>Singapore</c:v>
                </c:pt>
                <c:pt idx="2">
                  <c:v>HK - Island</c:v>
                </c:pt>
                <c:pt idx="3">
                  <c:v>HK - Kolowoon</c:v>
                </c:pt>
                <c:pt idx="4">
                  <c:v>Iceland</c:v>
                </c:pt>
                <c:pt idx="5">
                  <c:v>Perú</c:v>
                </c:pt>
                <c:pt idx="6">
                  <c:v>South Africa</c:v>
                </c:pt>
                <c:pt idx="7">
                  <c:v>USA</c:v>
                </c:pt>
                <c:pt idx="8">
                  <c:v>Malaysia</c:v>
                </c:pt>
                <c:pt idx="9">
                  <c:v>Australia</c:v>
                </c:pt>
                <c:pt idx="10">
                  <c:v>Finland</c:v>
                </c:pt>
                <c:pt idx="11">
                  <c:v>Canada</c:v>
                </c:pt>
              </c:strCache>
            </c:strRef>
          </c:cat>
          <c:val>
            <c:numRef>
              <c:f>'Rates from Wikipedia'!$D$40:$D$51</c:f>
              <c:numCache>
                <c:formatCode>#,##0.00</c:formatCode>
                <c:ptCount val="12"/>
                <c:pt idx="0">
                  <c:v>28.8</c:v>
                </c:pt>
                <c:pt idx="1">
                  <c:v>15.31</c:v>
                </c:pt>
                <c:pt idx="2">
                  <c:v>12.3</c:v>
                </c:pt>
                <c:pt idx="3">
                  <c:v>11.8</c:v>
                </c:pt>
                <c:pt idx="4">
                  <c:v>11.61</c:v>
                </c:pt>
                <c:pt idx="5">
                  <c:v>10.44</c:v>
                </c:pt>
                <c:pt idx="6">
                  <c:v>10.15</c:v>
                </c:pt>
                <c:pt idx="7">
                  <c:v>9.2800000000000011</c:v>
                </c:pt>
                <c:pt idx="8">
                  <c:v>7.42</c:v>
                </c:pt>
                <c:pt idx="9">
                  <c:v>7.1099999999999985</c:v>
                </c:pt>
                <c:pt idx="10">
                  <c:v>6.95</c:v>
                </c:pt>
                <c:pt idx="11">
                  <c:v>6.18</c:v>
                </c:pt>
              </c:numCache>
            </c:numRef>
          </c:val>
        </c:ser>
        <c:dLbls>
          <c:showLegendKey val="0"/>
          <c:showVal val="0"/>
          <c:showCatName val="0"/>
          <c:showSerName val="0"/>
          <c:showPercent val="0"/>
          <c:showBubbleSize val="0"/>
        </c:dLbls>
        <c:gapWidth val="150"/>
        <c:axId val="157493120"/>
        <c:axId val="157494656"/>
      </c:barChart>
      <c:catAx>
        <c:axId val="157493120"/>
        <c:scaling>
          <c:orientation val="minMax"/>
        </c:scaling>
        <c:delete val="0"/>
        <c:axPos val="b"/>
        <c:majorTickMark val="out"/>
        <c:minorTickMark val="none"/>
        <c:tickLblPos val="nextTo"/>
        <c:txPr>
          <a:bodyPr rot="5400000" vert="horz"/>
          <a:lstStyle/>
          <a:p>
            <a:pPr>
              <a:defRPr/>
            </a:pPr>
            <a:endParaRPr lang="en-US"/>
          </a:p>
        </c:txPr>
        <c:crossAx val="157494656"/>
        <c:crosses val="autoZero"/>
        <c:auto val="1"/>
        <c:lblAlgn val="ctr"/>
        <c:lblOffset val="100"/>
        <c:noMultiLvlLbl val="0"/>
      </c:catAx>
      <c:valAx>
        <c:axId val="157494656"/>
        <c:scaling>
          <c:orientation val="minMax"/>
        </c:scaling>
        <c:delete val="0"/>
        <c:axPos val="l"/>
        <c:majorGridlines/>
        <c:title>
          <c:tx>
            <c:rich>
              <a:bodyPr rot="0" vert="wordArtVert"/>
              <a:lstStyle/>
              <a:p>
                <a:pPr>
                  <a:defRPr/>
                </a:pPr>
                <a:r>
                  <a:rPr lang="en-US"/>
                  <a:t>Cents per kWh in USD</a:t>
                </a:r>
              </a:p>
            </c:rich>
          </c:tx>
          <c:layout/>
          <c:overlay val="0"/>
        </c:title>
        <c:numFmt formatCode="#,##0.00" sourceLinked="1"/>
        <c:majorTickMark val="out"/>
        <c:minorTickMark val="none"/>
        <c:tickLblPos val="nextTo"/>
        <c:crossAx val="157493120"/>
        <c:crosses val="autoZero"/>
        <c:crossBetween val="between"/>
      </c:valAx>
    </c:plotArea>
    <c:plotVisOnly val="1"/>
    <c:dispBlanksAs val="gap"/>
    <c:showDLblsOverMax val="0"/>
  </c:chart>
  <c:externalData r:id="rId2">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AD97B2E-104D-4469-8101-ABC2B0A94C9F}" type="datetimeFigureOut">
              <a:rPr lang="en-US" smtClean="0"/>
              <a:t>1/26/2013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4B0A5BA-68C1-4E50-A754-1B79FE1F2342}" type="slidenum">
              <a:rPr lang="en-US" smtClean="0"/>
              <a:t>‹#›</a:t>
            </a:fld>
            <a:endParaRPr lang="en-US"/>
          </a:p>
        </p:txBody>
      </p:sp>
    </p:spTree>
    <p:extLst>
      <p:ext uri="{BB962C8B-B14F-4D97-AF65-F5344CB8AC3E}">
        <p14:creationId xmlns:p14="http://schemas.microsoft.com/office/powerpoint/2010/main" val="18120207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4"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43715"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8" name="Rectangle 5"/>
          <p:cNvSpPr>
            <a:spLocks noGrp="1" noChangeArrowheads="1"/>
          </p:cNvSpPr>
          <p:nvPr>
            <p:ph type="sldNum" sz="quarter" idx="429496729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charset="0"/>
              </a:defRPr>
            </a:lvl1pPr>
            <a:lvl2pPr marL="742950" indent="-285750">
              <a:defRPr sz="1200">
                <a:solidFill>
                  <a:schemeClr val="tx1"/>
                </a:solidFill>
                <a:latin typeface="Arial" charset="0"/>
              </a:defRPr>
            </a:lvl2pPr>
            <a:lvl3pPr marL="1143000" indent="-228600">
              <a:defRPr sz="1200">
                <a:solidFill>
                  <a:schemeClr val="tx1"/>
                </a:solidFill>
                <a:latin typeface="Arial" charset="0"/>
              </a:defRPr>
            </a:lvl3pPr>
            <a:lvl4pPr marL="1600200" indent="-228600">
              <a:defRPr sz="1200">
                <a:solidFill>
                  <a:schemeClr val="tx1"/>
                </a:solidFill>
                <a:latin typeface="Arial" charset="0"/>
              </a:defRPr>
            </a:lvl4pPr>
            <a:lvl5pPr marL="2057400" indent="-22860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fld id="{6025873D-D9FB-45D5-A0BE-A9EFC1AF20CF}" type="slidenum">
              <a:rPr lang="en-AU"/>
              <a:pPr/>
              <a:t>25</a:t>
            </a:fld>
            <a:endParaRPr lang="en-AU"/>
          </a:p>
        </p:txBody>
      </p:sp>
      <p:sp>
        <p:nvSpPr>
          <p:cNvPr id="244739" name="Rectangle 2"/>
          <p:cNvSpPr>
            <a:spLocks noChangeArrowheads="1" noTextEdit="1"/>
          </p:cNvSpPr>
          <p:nvPr>
            <p:ph type="sldImg"/>
          </p:nvPr>
        </p:nvSpPr>
        <p:spPr bwMode="auto">
          <a:xfrm>
            <a:off x="1293813" y="796925"/>
            <a:ext cx="4270375" cy="32035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244740"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2" name="Rectangle 2"/>
          <p:cNvSpPr>
            <a:spLocks noChangeArrowheads="1" noTextEdit="1"/>
          </p:cNvSpPr>
          <p:nvPr>
            <p:ph type="sldImg"/>
          </p:nvPr>
        </p:nvSpPr>
        <p:spPr bwMode="auto">
          <a:xfrm>
            <a:off x="1293813" y="796925"/>
            <a:ext cx="4271962" cy="32035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45763" name="Rectangle 3"/>
          <p:cNvSpPr>
            <a:spLocks noChangeArrowheads="1"/>
          </p:cNvSpPr>
          <p:nvPr>
            <p:ph type="body" idx="1"/>
          </p:nvPr>
        </p:nvSpPr>
        <p:spPr bwMode="auto">
          <a:xfrm>
            <a:off x="914400" y="4344988"/>
            <a:ext cx="5029200" cy="38512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46787"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0"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47811"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Rectangle 7"/>
          <p:cNvSpPr>
            <a:spLocks noGrp="1" noChangeArrowheads="1"/>
          </p:cNvSpPr>
          <p:nvPr>
            <p:ph type="sldNum" sz="quarter" idx="429496729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charset="0"/>
              </a:defRPr>
            </a:lvl1pPr>
            <a:lvl2pPr marL="742950" indent="-285750">
              <a:defRPr sz="1200">
                <a:solidFill>
                  <a:schemeClr val="tx1"/>
                </a:solidFill>
                <a:latin typeface="Arial" charset="0"/>
              </a:defRPr>
            </a:lvl2pPr>
            <a:lvl3pPr marL="1143000" indent="-228600">
              <a:defRPr sz="1200">
                <a:solidFill>
                  <a:schemeClr val="tx1"/>
                </a:solidFill>
                <a:latin typeface="Arial" charset="0"/>
              </a:defRPr>
            </a:lvl3pPr>
            <a:lvl4pPr marL="1600200" indent="-228600">
              <a:defRPr sz="1200">
                <a:solidFill>
                  <a:schemeClr val="tx1"/>
                </a:solidFill>
                <a:latin typeface="Arial" charset="0"/>
              </a:defRPr>
            </a:lvl4pPr>
            <a:lvl5pPr marL="2057400" indent="-22860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fld id="{B7D30A86-C6C6-4037-921A-6233DD796F4C}" type="slidenum">
              <a:rPr lang="zh-TW" altLang="en-US"/>
              <a:pPr/>
              <a:t>34</a:t>
            </a:fld>
            <a:endParaRPr lang="en-US" altLang="zh-TW"/>
          </a:p>
        </p:txBody>
      </p:sp>
      <p:sp>
        <p:nvSpPr>
          <p:cNvPr id="248835" name="Rectangle 2"/>
          <p:cNvSpPr>
            <a:spLocks noChangeArrowheads="1" noTextEdit="1"/>
          </p:cNvSpPr>
          <p:nvPr>
            <p:ph type="sldImg"/>
          </p:nvPr>
        </p:nvSpPr>
        <p:spPr bwMode="auto">
          <a:xfrm>
            <a:off x="1143000" y="685800"/>
            <a:ext cx="4572000" cy="34290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248836"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A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A1BB969-F0FB-4238-BFB7-F09EE992CD88}" type="datetimeFigureOut">
              <a:rPr lang="en-US" smtClean="0"/>
              <a:t>1/26/2013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A0DEC5-E373-4D03-B0B7-7E8E54C33646}" type="slidenum">
              <a:rPr lang="en-US" smtClean="0"/>
              <a:t>‹#›</a:t>
            </a:fld>
            <a:endParaRPr lang="en-US"/>
          </a:p>
        </p:txBody>
      </p:sp>
    </p:spTree>
    <p:extLst>
      <p:ext uri="{BB962C8B-B14F-4D97-AF65-F5344CB8AC3E}">
        <p14:creationId xmlns:p14="http://schemas.microsoft.com/office/powerpoint/2010/main" val="36886569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1BB969-F0FB-4238-BFB7-F09EE992CD88}" type="datetimeFigureOut">
              <a:rPr lang="en-US" smtClean="0"/>
              <a:t>1/26/2013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A0DEC5-E373-4D03-B0B7-7E8E54C33646}" type="slidenum">
              <a:rPr lang="en-US" smtClean="0"/>
              <a:t>‹#›</a:t>
            </a:fld>
            <a:endParaRPr lang="en-US"/>
          </a:p>
        </p:txBody>
      </p:sp>
    </p:spTree>
    <p:extLst>
      <p:ext uri="{BB962C8B-B14F-4D97-AF65-F5344CB8AC3E}">
        <p14:creationId xmlns:p14="http://schemas.microsoft.com/office/powerpoint/2010/main" val="38996653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1BB969-F0FB-4238-BFB7-F09EE992CD88}" type="datetimeFigureOut">
              <a:rPr lang="en-US" smtClean="0"/>
              <a:t>1/26/2013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A0DEC5-E373-4D03-B0B7-7E8E54C33646}" type="slidenum">
              <a:rPr lang="en-US" smtClean="0"/>
              <a:t>‹#›</a:t>
            </a:fld>
            <a:endParaRPr lang="en-US"/>
          </a:p>
        </p:txBody>
      </p:sp>
    </p:spTree>
    <p:extLst>
      <p:ext uri="{BB962C8B-B14F-4D97-AF65-F5344CB8AC3E}">
        <p14:creationId xmlns:p14="http://schemas.microsoft.com/office/powerpoint/2010/main" val="38718745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838200" y="381000"/>
            <a:ext cx="7086600" cy="7620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762000" y="1295400"/>
            <a:ext cx="7696200" cy="5105400"/>
          </a:xfrm>
        </p:spPr>
        <p:txBody>
          <a:bodyPr/>
          <a:lstStyle/>
          <a:p>
            <a:pPr lvl="0"/>
            <a:endParaRPr lang="en-US" noProof="0" smtClean="0"/>
          </a:p>
        </p:txBody>
      </p:sp>
    </p:spTree>
    <p:extLst>
      <p:ext uri="{BB962C8B-B14F-4D97-AF65-F5344CB8AC3E}">
        <p14:creationId xmlns:p14="http://schemas.microsoft.com/office/powerpoint/2010/main" val="6707877"/>
      </p:ext>
    </p:extLst>
  </p:cSld>
  <p:clrMapOvr>
    <a:masterClrMapping/>
  </p:clrMapOvr>
  <p:transition>
    <p:zo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cSld name="1_Title Slide">
    <p:spTree>
      <p:nvGrpSpPr>
        <p:cNvPr id="1" name=""/>
        <p:cNvGrpSpPr/>
        <p:nvPr/>
      </p:nvGrpSpPr>
      <p:grpSpPr>
        <a:xfrm>
          <a:off x="0" y="0"/>
          <a:ext cx="0" cy="0"/>
          <a:chOff x="0" y="0"/>
          <a:chExt cx="0" cy="0"/>
        </a:xfrm>
      </p:grpSpPr>
      <p:sp>
        <p:nvSpPr>
          <p:cNvPr id="2" name="Rectangle 2"/>
          <p:cNvSpPr>
            <a:spLocks noGrp="1" noChangeArrowheads="1"/>
          </p:cNvSpPr>
          <p:nvPr/>
        </p:nvSpPr>
        <p:spPr bwMode="auto">
          <a:xfrm>
            <a:off x="838200" y="381000"/>
            <a:ext cx="7086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algn="l"/>
            <a:endParaRPr lang="en-US" sz="2000" b="1">
              <a:solidFill>
                <a:schemeClr val="tx2"/>
              </a:solidFill>
            </a:endParaRPr>
          </a:p>
        </p:txBody>
      </p:sp>
      <p:sp>
        <p:nvSpPr>
          <p:cNvPr id="3" name="Rectangle 3"/>
          <p:cNvSpPr>
            <a:spLocks noGrp="1" noChangeArrowheads="1"/>
          </p:cNvSpPr>
          <p:nvPr/>
        </p:nvSpPr>
        <p:spPr bwMode="auto">
          <a:xfrm>
            <a:off x="762000" y="1295400"/>
            <a:ext cx="76962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406400" indent="-406400" algn="l">
              <a:spcBef>
                <a:spcPct val="20000"/>
              </a:spcBef>
              <a:spcAft>
                <a:spcPct val="50000"/>
              </a:spcAft>
              <a:buFontTx/>
              <a:buChar char="•"/>
            </a:pPr>
            <a:endParaRPr lang="en-US" sz="2000"/>
          </a:p>
        </p:txBody>
      </p:sp>
    </p:spTree>
    <p:extLst>
      <p:ext uri="{BB962C8B-B14F-4D97-AF65-F5344CB8AC3E}">
        <p14:creationId xmlns:p14="http://schemas.microsoft.com/office/powerpoint/2010/main" val="2242945441"/>
      </p:ext>
    </p:extLst>
  </p:cSld>
  <p:clrMapOvr>
    <a:masterClrMapping/>
  </p:clrMapOvr>
  <p:transition>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1BB969-F0FB-4238-BFB7-F09EE992CD88}" type="datetimeFigureOut">
              <a:rPr lang="en-US" smtClean="0"/>
              <a:t>1/26/2013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A0DEC5-E373-4D03-B0B7-7E8E54C33646}" type="slidenum">
              <a:rPr lang="en-US" smtClean="0"/>
              <a:t>‹#›</a:t>
            </a:fld>
            <a:endParaRPr lang="en-US"/>
          </a:p>
        </p:txBody>
      </p:sp>
    </p:spTree>
    <p:extLst>
      <p:ext uri="{BB962C8B-B14F-4D97-AF65-F5344CB8AC3E}">
        <p14:creationId xmlns:p14="http://schemas.microsoft.com/office/powerpoint/2010/main" val="4238639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A1BB969-F0FB-4238-BFB7-F09EE992CD88}" type="datetimeFigureOut">
              <a:rPr lang="en-US" smtClean="0"/>
              <a:t>1/26/2013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A0DEC5-E373-4D03-B0B7-7E8E54C33646}" type="slidenum">
              <a:rPr lang="en-US" smtClean="0"/>
              <a:t>‹#›</a:t>
            </a:fld>
            <a:endParaRPr lang="en-US"/>
          </a:p>
        </p:txBody>
      </p:sp>
    </p:spTree>
    <p:extLst>
      <p:ext uri="{BB962C8B-B14F-4D97-AF65-F5344CB8AC3E}">
        <p14:creationId xmlns:p14="http://schemas.microsoft.com/office/powerpoint/2010/main" val="37089562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A1BB969-F0FB-4238-BFB7-F09EE992CD88}" type="datetimeFigureOut">
              <a:rPr lang="en-US" smtClean="0"/>
              <a:t>1/26/2013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A0DEC5-E373-4D03-B0B7-7E8E54C33646}" type="slidenum">
              <a:rPr lang="en-US" smtClean="0"/>
              <a:t>‹#›</a:t>
            </a:fld>
            <a:endParaRPr lang="en-US"/>
          </a:p>
        </p:txBody>
      </p:sp>
    </p:spTree>
    <p:extLst>
      <p:ext uri="{BB962C8B-B14F-4D97-AF65-F5344CB8AC3E}">
        <p14:creationId xmlns:p14="http://schemas.microsoft.com/office/powerpoint/2010/main" val="22359597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A1BB969-F0FB-4238-BFB7-F09EE992CD88}" type="datetimeFigureOut">
              <a:rPr lang="en-US" smtClean="0"/>
              <a:t>1/26/2013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6A0DEC5-E373-4D03-B0B7-7E8E54C33646}" type="slidenum">
              <a:rPr lang="en-US" smtClean="0"/>
              <a:t>‹#›</a:t>
            </a:fld>
            <a:endParaRPr lang="en-US"/>
          </a:p>
        </p:txBody>
      </p:sp>
    </p:spTree>
    <p:extLst>
      <p:ext uri="{BB962C8B-B14F-4D97-AF65-F5344CB8AC3E}">
        <p14:creationId xmlns:p14="http://schemas.microsoft.com/office/powerpoint/2010/main" val="18386880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A1BB969-F0FB-4238-BFB7-F09EE992CD88}" type="datetimeFigureOut">
              <a:rPr lang="en-US" smtClean="0"/>
              <a:t>1/26/2013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6A0DEC5-E373-4D03-B0B7-7E8E54C33646}" type="slidenum">
              <a:rPr lang="en-US" smtClean="0"/>
              <a:t>‹#›</a:t>
            </a:fld>
            <a:endParaRPr lang="en-US"/>
          </a:p>
        </p:txBody>
      </p:sp>
    </p:spTree>
    <p:extLst>
      <p:ext uri="{BB962C8B-B14F-4D97-AF65-F5344CB8AC3E}">
        <p14:creationId xmlns:p14="http://schemas.microsoft.com/office/powerpoint/2010/main" val="33995341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1BB969-F0FB-4238-BFB7-F09EE992CD88}" type="datetimeFigureOut">
              <a:rPr lang="en-US" smtClean="0"/>
              <a:t>1/26/2013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6A0DEC5-E373-4D03-B0B7-7E8E54C33646}" type="slidenum">
              <a:rPr lang="en-US" smtClean="0"/>
              <a:t>‹#›</a:t>
            </a:fld>
            <a:endParaRPr lang="en-US"/>
          </a:p>
        </p:txBody>
      </p:sp>
    </p:spTree>
    <p:extLst>
      <p:ext uri="{BB962C8B-B14F-4D97-AF65-F5344CB8AC3E}">
        <p14:creationId xmlns:p14="http://schemas.microsoft.com/office/powerpoint/2010/main" val="26292788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1BB969-F0FB-4238-BFB7-F09EE992CD88}" type="datetimeFigureOut">
              <a:rPr lang="en-US" smtClean="0"/>
              <a:t>1/26/2013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A0DEC5-E373-4D03-B0B7-7E8E54C33646}" type="slidenum">
              <a:rPr lang="en-US" smtClean="0"/>
              <a:t>‹#›</a:t>
            </a:fld>
            <a:endParaRPr lang="en-US"/>
          </a:p>
        </p:txBody>
      </p:sp>
    </p:spTree>
    <p:extLst>
      <p:ext uri="{BB962C8B-B14F-4D97-AF65-F5344CB8AC3E}">
        <p14:creationId xmlns:p14="http://schemas.microsoft.com/office/powerpoint/2010/main" val="38201999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1BB969-F0FB-4238-BFB7-F09EE992CD88}" type="datetimeFigureOut">
              <a:rPr lang="en-US" smtClean="0"/>
              <a:t>1/26/2013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A0DEC5-E373-4D03-B0B7-7E8E54C33646}" type="slidenum">
              <a:rPr lang="en-US" smtClean="0"/>
              <a:t>‹#›</a:t>
            </a:fld>
            <a:endParaRPr lang="en-US"/>
          </a:p>
        </p:txBody>
      </p:sp>
    </p:spTree>
    <p:extLst>
      <p:ext uri="{BB962C8B-B14F-4D97-AF65-F5344CB8AC3E}">
        <p14:creationId xmlns:p14="http://schemas.microsoft.com/office/powerpoint/2010/main" val="23793273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1BB969-F0FB-4238-BFB7-F09EE992CD88}" type="datetimeFigureOut">
              <a:rPr lang="en-US" smtClean="0"/>
              <a:t>1/26/2013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A0DEC5-E373-4D03-B0B7-7E8E54C33646}" type="slidenum">
              <a:rPr lang="en-US" smtClean="0"/>
              <a:t>‹#›</a:t>
            </a:fld>
            <a:endParaRPr lang="en-US"/>
          </a:p>
        </p:txBody>
      </p:sp>
    </p:spTree>
    <p:extLst>
      <p:ext uri="{BB962C8B-B14F-4D97-AF65-F5344CB8AC3E}">
        <p14:creationId xmlns:p14="http://schemas.microsoft.com/office/powerpoint/2010/main" val="23429428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3.xml"/><Relationship Id="rId1" Type="http://schemas.openxmlformats.org/officeDocument/2006/relationships/vmlDrawing" Target="../drawings/vmlDrawing1.vml"/><Relationship Id="rId5" Type="http://schemas.openxmlformats.org/officeDocument/2006/relationships/image" Target="../media/image12.jpeg"/><Relationship Id="rId4" Type="http://schemas.openxmlformats.org/officeDocument/2006/relationships/image" Target="../media/image11.e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13.wmf"/><Relationship Id="rId4" Type="http://schemas.openxmlformats.org/officeDocument/2006/relationships/oleObject" Target="../embeddings/oleObject2.bin"/></Relationships>
</file>

<file path=ppt/slides/_rels/slide3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jpeg"/><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Quezon Coal Plant Case Study</a:t>
            </a:r>
            <a:endParaRPr lang="en-US" dirty="0"/>
          </a:p>
        </p:txBody>
      </p:sp>
      <p:pic>
        <p:nvPicPr>
          <p:cNvPr id="8" name="Chart Placeholder 7"/>
          <p:cNvPicPr>
            <a:picLocks noGrp="1" noChangeAspect="1"/>
          </p:cNvPicPr>
          <p:nvPr>
            <p:ph type="chart" idx="1"/>
          </p:nvPr>
        </p:nvPicPr>
        <p:blipFill>
          <a:blip r:embed="rId2">
            <a:extLst>
              <a:ext uri="{28A0092B-C50C-407E-A947-70E740481C1C}">
                <a14:useLocalDpi xmlns:a14="http://schemas.microsoft.com/office/drawing/2010/main" val="0"/>
              </a:ext>
            </a:extLst>
          </a:blip>
          <a:stretch>
            <a:fillRect/>
          </a:stretch>
        </p:blipFill>
        <p:spPr>
          <a:xfrm>
            <a:off x="1066800" y="1381562"/>
            <a:ext cx="6553200" cy="4561769"/>
          </a:xfrm>
        </p:spPr>
      </p:pic>
    </p:spTree>
    <p:extLst>
      <p:ext uri="{BB962C8B-B14F-4D97-AF65-F5344CB8AC3E}">
        <p14:creationId xmlns:p14="http://schemas.microsoft.com/office/powerpoint/2010/main" val="4195844312"/>
      </p:ext>
    </p:extLst>
  </p:cSld>
  <p:clrMapOvr>
    <a:masterClrMapping/>
  </p:clrMapOvr>
  <p:transition>
    <p:zoom/>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Title 1"/>
          <p:cNvSpPr>
            <a:spLocks noGrp="1"/>
          </p:cNvSpPr>
          <p:nvPr>
            <p:ph type="title"/>
          </p:nvPr>
        </p:nvSpPr>
        <p:spPr/>
        <p:txBody>
          <a:bodyPr>
            <a:normAutofit fontScale="90000"/>
          </a:bodyPr>
          <a:lstStyle/>
          <a:p>
            <a:r>
              <a:rPr lang="en-US" smtClean="0"/>
              <a:t>Capacity was Added over Many Years</a:t>
            </a:r>
          </a:p>
        </p:txBody>
      </p:sp>
      <p:pic>
        <p:nvPicPr>
          <p:cNvPr id="129027"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103313" y="1295400"/>
            <a:ext cx="7013575" cy="5105400"/>
          </a:xfrm>
          <a:noFill/>
        </p:spPr>
      </p:pic>
    </p:spTree>
    <p:extLst>
      <p:ext uri="{BB962C8B-B14F-4D97-AF65-F5344CB8AC3E}">
        <p14:creationId xmlns:p14="http://schemas.microsoft.com/office/powerpoint/2010/main" val="115696203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Title 1"/>
          <p:cNvSpPr>
            <a:spLocks noGrp="1"/>
          </p:cNvSpPr>
          <p:nvPr>
            <p:ph type="title"/>
          </p:nvPr>
        </p:nvSpPr>
        <p:spPr/>
        <p:txBody>
          <a:bodyPr/>
          <a:lstStyle/>
          <a:p>
            <a:r>
              <a:rPr lang="en-US" smtClean="0"/>
              <a:t>Additions of Capacity by Type</a:t>
            </a:r>
          </a:p>
        </p:txBody>
      </p:sp>
      <p:pic>
        <p:nvPicPr>
          <p:cNvPr id="130051"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098550" y="1295400"/>
            <a:ext cx="7023100" cy="5105400"/>
          </a:xfrm>
          <a:noFill/>
        </p:spPr>
      </p:pic>
    </p:spTree>
    <p:extLst>
      <p:ext uri="{BB962C8B-B14F-4D97-AF65-F5344CB8AC3E}">
        <p14:creationId xmlns:p14="http://schemas.microsoft.com/office/powerpoint/2010/main" val="312061680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Title 1"/>
          <p:cNvSpPr>
            <a:spLocks noGrp="1"/>
          </p:cNvSpPr>
          <p:nvPr>
            <p:ph type="title"/>
          </p:nvPr>
        </p:nvSpPr>
        <p:spPr/>
        <p:txBody>
          <a:bodyPr>
            <a:normAutofit fontScale="90000"/>
          </a:bodyPr>
          <a:lstStyle/>
          <a:p>
            <a:r>
              <a:rPr lang="en-US" smtClean="0"/>
              <a:t>Diesel Added Early/Gas and Hydro Added Later</a:t>
            </a:r>
          </a:p>
        </p:txBody>
      </p:sp>
      <p:pic>
        <p:nvPicPr>
          <p:cNvPr id="131075"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103313" y="1295400"/>
            <a:ext cx="7013575" cy="5105400"/>
          </a:xfrm>
          <a:noFill/>
        </p:spPr>
      </p:pic>
    </p:spTree>
    <p:extLst>
      <p:ext uri="{BB962C8B-B14F-4D97-AF65-F5344CB8AC3E}">
        <p14:creationId xmlns:p14="http://schemas.microsoft.com/office/powerpoint/2010/main" val="330570021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Title 1"/>
          <p:cNvSpPr>
            <a:spLocks noGrp="1"/>
          </p:cNvSpPr>
          <p:nvPr>
            <p:ph type="title"/>
          </p:nvPr>
        </p:nvSpPr>
        <p:spPr/>
        <p:txBody>
          <a:bodyPr/>
          <a:lstStyle/>
          <a:p>
            <a:r>
              <a:rPr lang="en-US" smtClean="0"/>
              <a:t>Initial Contracts</a:t>
            </a:r>
          </a:p>
        </p:txBody>
      </p:sp>
      <p:sp>
        <p:nvSpPr>
          <p:cNvPr id="132099" name="Content Placeholder 2"/>
          <p:cNvSpPr>
            <a:spLocks noGrp="1"/>
          </p:cNvSpPr>
          <p:nvPr>
            <p:ph idx="1"/>
          </p:nvPr>
        </p:nvSpPr>
        <p:spPr/>
        <p:txBody>
          <a:bodyPr/>
          <a:lstStyle/>
          <a:p>
            <a:r>
              <a:rPr lang="en-US" sz="1600" smtClean="0"/>
              <a:t>The country had its first Build-Operate-Transfer contract in 1987, with Hopewell Holdings Ltd. of Hong Kong tycoon Gordon Wu as the proponent. Hopewell constructed two 100-megawatt gas turbine plants in Luzon. </a:t>
            </a:r>
          </a:p>
          <a:p>
            <a:r>
              <a:rPr lang="en-US" sz="1600" smtClean="0"/>
              <a:t>The venture was deemed so successful that the government was encouraged to enter into more BOT power contracts and even enact the BOT law (Republic Act 7718) that would allow Napocor to tap the private sector more effectively. Past and present government officials agree that the early Hopewell contracts provided the model for all future power deals with the private sector. </a:t>
            </a:r>
          </a:p>
          <a:p>
            <a:r>
              <a:rPr lang="en-US" sz="1600" smtClean="0"/>
              <a:t>But Napocor soon found itself with more IPP contracts, and more power, than it could handle, and what was once thought of as a brilliant solution to the country's power needs have now become problems themselves. At the time it was accumulating IPP contracts, the government had also let the private Manila Electric Co. (Meralco) to build its own power plants, which later exacerbated an energy oversupply. </a:t>
            </a:r>
          </a:p>
          <a:p>
            <a:endParaRPr lang="en-US" sz="1600" smtClean="0"/>
          </a:p>
        </p:txBody>
      </p:sp>
    </p:spTree>
    <p:extLst>
      <p:ext uri="{BB962C8B-B14F-4D97-AF65-F5344CB8AC3E}">
        <p14:creationId xmlns:p14="http://schemas.microsoft.com/office/powerpoint/2010/main" val="420822873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Title 1"/>
          <p:cNvSpPr>
            <a:spLocks noGrp="1"/>
          </p:cNvSpPr>
          <p:nvPr>
            <p:ph type="title"/>
          </p:nvPr>
        </p:nvSpPr>
        <p:spPr/>
        <p:txBody>
          <a:bodyPr/>
          <a:lstStyle/>
          <a:p>
            <a:r>
              <a:rPr lang="en-US" smtClean="0"/>
              <a:t>Summary of Capacity and Costs</a:t>
            </a:r>
          </a:p>
        </p:txBody>
      </p:sp>
      <p:sp>
        <p:nvSpPr>
          <p:cNvPr id="133123" name="Content Placeholder 2"/>
          <p:cNvSpPr>
            <a:spLocks noGrp="1"/>
          </p:cNvSpPr>
          <p:nvPr>
            <p:ph idx="1"/>
          </p:nvPr>
        </p:nvSpPr>
        <p:spPr>
          <a:xfrm>
            <a:off x="609600" y="1371600"/>
            <a:ext cx="7924800" cy="5029200"/>
          </a:xfrm>
        </p:spPr>
        <p:txBody>
          <a:bodyPr>
            <a:normAutofit fontScale="70000" lnSpcReduction="20000"/>
          </a:bodyPr>
          <a:lstStyle/>
          <a:p>
            <a:r>
              <a:rPr lang="en-US" dirty="0" smtClean="0"/>
              <a:t>By 1998, foreign owned IPPs accounted for US$6 billion of investment and 4800 MW of generating capacity. Over 90% of new capacity installed during the 1990s came from foreign owned IPPs.</a:t>
            </a:r>
          </a:p>
          <a:p>
            <a:r>
              <a:rPr lang="en-US" dirty="0" smtClean="0"/>
              <a:t>Average capital cost of $1,250 per kW.</a:t>
            </a:r>
          </a:p>
          <a:p>
            <a:r>
              <a:rPr lang="en-US" dirty="0" smtClean="0"/>
              <a:t>IPP capacity with PPAs is now 55% of the total capacity.</a:t>
            </a:r>
          </a:p>
          <a:p>
            <a:r>
              <a:rPr lang="en-US" dirty="0" smtClean="0"/>
              <a:t>The first contract was signed in 1988 and more than forty projects have been built in total. IPPs in the Philippines have exhibited a wide variety of  characteristics from fuel choice to the composition of project sponsors and the identity of the </a:t>
            </a:r>
            <a:r>
              <a:rPr lang="en-US" dirty="0" err="1" smtClean="0"/>
              <a:t>offtaker</a:t>
            </a:r>
            <a:r>
              <a:rPr lang="en-US" dirty="0" smtClean="0"/>
              <a:t>.  IPPs in the Philippines have largely earned healthy returns, even in the wake of economic crises and a highly visible renegotiation of most of the PPAs in the sector. From the country perspective, returns have been mixed. Political instability and poor sector planning have led to expensive electricity.</a:t>
            </a:r>
          </a:p>
          <a:p>
            <a:endParaRPr lang="en-US" dirty="0" smtClean="0"/>
          </a:p>
        </p:txBody>
      </p:sp>
    </p:spTree>
    <p:extLst>
      <p:ext uri="{BB962C8B-B14F-4D97-AF65-F5344CB8AC3E}">
        <p14:creationId xmlns:p14="http://schemas.microsoft.com/office/powerpoint/2010/main" val="189137551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5"/>
          <p:cNvSpPr>
            <a:spLocks noGrp="1" noChangeArrowheads="1"/>
          </p:cNvSpPr>
          <p:nvPr>
            <p:ph type="title"/>
          </p:nvPr>
        </p:nvSpPr>
        <p:spPr/>
        <p:txBody>
          <a:bodyPr/>
          <a:lstStyle/>
          <a:p>
            <a:r>
              <a:rPr lang="en-US" smtClean="0"/>
              <a:t>Cost of New Plants</a:t>
            </a:r>
          </a:p>
        </p:txBody>
      </p:sp>
      <p:pic>
        <p:nvPicPr>
          <p:cNvPr id="134147" name="Picture 4"/>
          <p:cNvPicPr>
            <a:picLocks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036638" y="1512888"/>
            <a:ext cx="7145337" cy="4670425"/>
          </a:xfrm>
          <a:noFill/>
        </p:spPr>
      </p:pic>
    </p:spTree>
    <p:extLst>
      <p:ext uri="{BB962C8B-B14F-4D97-AF65-F5344CB8AC3E}">
        <p14:creationId xmlns:p14="http://schemas.microsoft.com/office/powerpoint/2010/main" val="325192834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Title 1"/>
          <p:cNvSpPr>
            <a:spLocks noGrp="1"/>
          </p:cNvSpPr>
          <p:nvPr>
            <p:ph type="title"/>
          </p:nvPr>
        </p:nvSpPr>
        <p:spPr/>
        <p:txBody>
          <a:bodyPr/>
          <a:lstStyle/>
          <a:p>
            <a:r>
              <a:rPr lang="en-US" smtClean="0"/>
              <a:t>Comparative Plant Costs</a:t>
            </a:r>
          </a:p>
        </p:txBody>
      </p:sp>
      <p:pic>
        <p:nvPicPr>
          <p:cNvPr id="135171"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533400" y="1295400"/>
            <a:ext cx="7961313" cy="5029200"/>
          </a:xfrm>
          <a:noFill/>
        </p:spPr>
      </p:pic>
    </p:spTree>
    <p:extLst>
      <p:ext uri="{BB962C8B-B14F-4D97-AF65-F5344CB8AC3E}">
        <p14:creationId xmlns:p14="http://schemas.microsoft.com/office/powerpoint/2010/main" val="403248320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Title 1"/>
          <p:cNvSpPr>
            <a:spLocks noGrp="1"/>
          </p:cNvSpPr>
          <p:nvPr>
            <p:ph type="title"/>
          </p:nvPr>
        </p:nvSpPr>
        <p:spPr/>
        <p:txBody>
          <a:bodyPr/>
          <a:lstStyle/>
          <a:p>
            <a:r>
              <a:rPr lang="en-US" smtClean="0"/>
              <a:t>Cost of Plants per kW</a:t>
            </a:r>
          </a:p>
        </p:txBody>
      </p:sp>
      <p:pic>
        <p:nvPicPr>
          <p:cNvPr id="136195"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371600" y="2286000"/>
            <a:ext cx="6235700" cy="2995613"/>
          </a:xfrm>
          <a:noFill/>
        </p:spPr>
      </p:pic>
    </p:spTree>
    <p:extLst>
      <p:ext uri="{BB962C8B-B14F-4D97-AF65-F5344CB8AC3E}">
        <p14:creationId xmlns:p14="http://schemas.microsoft.com/office/powerpoint/2010/main" val="254154810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Title 1"/>
          <p:cNvSpPr>
            <a:spLocks noGrp="1"/>
          </p:cNvSpPr>
          <p:nvPr>
            <p:ph type="title"/>
          </p:nvPr>
        </p:nvSpPr>
        <p:spPr/>
        <p:txBody>
          <a:bodyPr/>
          <a:lstStyle/>
          <a:p>
            <a:r>
              <a:rPr lang="en-US" smtClean="0"/>
              <a:t>Philippines PPA Features</a:t>
            </a:r>
          </a:p>
        </p:txBody>
      </p:sp>
      <p:sp>
        <p:nvSpPr>
          <p:cNvPr id="137219" name="Content Placeholder 2"/>
          <p:cNvSpPr>
            <a:spLocks noGrp="1"/>
          </p:cNvSpPr>
          <p:nvPr>
            <p:ph idx="1"/>
          </p:nvPr>
        </p:nvSpPr>
        <p:spPr>
          <a:xfrm>
            <a:off x="762000" y="1371600"/>
            <a:ext cx="7620000" cy="4724400"/>
          </a:xfrm>
        </p:spPr>
        <p:txBody>
          <a:bodyPr/>
          <a:lstStyle/>
          <a:p>
            <a:r>
              <a:rPr lang="en-US" sz="1700" smtClean="0"/>
              <a:t>Capacity-based formula with take or pay and capacity nominated by the IPP. </a:t>
            </a:r>
          </a:p>
          <a:p>
            <a:r>
              <a:rPr lang="en-US" sz="1700" smtClean="0"/>
              <a:t>Energy-based formula, a percentage is applied on a contracted or guaranteed annual energy. </a:t>
            </a:r>
          </a:p>
          <a:p>
            <a:r>
              <a:rPr lang="en-US" sz="1700" smtClean="0"/>
              <a:t>Availability fee formula carries both the capacity recovery and the fixed O&amp;M fees. These fees are payable as long as the facility is available even if not dispatched. </a:t>
            </a:r>
          </a:p>
          <a:p>
            <a:r>
              <a:rPr lang="en-US" sz="1700" smtClean="0"/>
              <a:t>NPC is responsible for the supply of fuel, with delivery at site. Storage, usage and management of the fuel are within the control of the IPP. This was because NPC has tax-exempt privileges with respect to fuel oil purchases and government-to-government arrangements for coal; making fuel pass through charges to consumers cheaper.</a:t>
            </a:r>
          </a:p>
          <a:p>
            <a:r>
              <a:rPr lang="en-US" sz="1700" smtClean="0"/>
              <a:t>Fee payments by NPC to the IPPs have large dollar denominated components. NPC thus bears the currency risk to the extent of the dollar payments.</a:t>
            </a:r>
          </a:p>
        </p:txBody>
      </p:sp>
    </p:spTree>
    <p:extLst>
      <p:ext uri="{BB962C8B-B14F-4D97-AF65-F5344CB8AC3E}">
        <p14:creationId xmlns:p14="http://schemas.microsoft.com/office/powerpoint/2010/main" val="207100050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Title 1"/>
          <p:cNvSpPr>
            <a:spLocks noGrp="1"/>
          </p:cNvSpPr>
          <p:nvPr>
            <p:ph type="title"/>
          </p:nvPr>
        </p:nvSpPr>
        <p:spPr/>
        <p:txBody>
          <a:bodyPr>
            <a:normAutofit fontScale="90000"/>
          </a:bodyPr>
          <a:lstStyle/>
          <a:p>
            <a:r>
              <a:rPr lang="en-US" smtClean="0"/>
              <a:t>Philippines PPA Provisions Continued</a:t>
            </a:r>
          </a:p>
        </p:txBody>
      </p:sp>
      <p:sp>
        <p:nvSpPr>
          <p:cNvPr id="138243" name="Content Placeholder 2"/>
          <p:cNvSpPr>
            <a:spLocks noGrp="1"/>
          </p:cNvSpPr>
          <p:nvPr>
            <p:ph idx="1"/>
          </p:nvPr>
        </p:nvSpPr>
        <p:spPr/>
        <p:txBody>
          <a:bodyPr>
            <a:normAutofit fontScale="77500" lnSpcReduction="20000"/>
          </a:bodyPr>
          <a:lstStyle/>
          <a:p>
            <a:r>
              <a:rPr lang="en-US" smtClean="0"/>
              <a:t>Payments in IPP contracts have both Capacities cost recovery and O&amp;M component. In turn, the O&amp;M portion is subject to escalation. In some of the geothermal contracts, fees are bundled into a single energy charge and escalation is pegged thereon to as high as 75%.</a:t>
            </a:r>
          </a:p>
          <a:p>
            <a:r>
              <a:rPr lang="en-US" smtClean="0"/>
              <a:t>Escalation is based on varying factors depending on the project such as salary adjustment of personnel, movement of local and foreign consumer price indices, and the peso-dollar exchange rate.</a:t>
            </a:r>
          </a:p>
          <a:p>
            <a:r>
              <a:rPr lang="en-US" smtClean="0"/>
              <a:t>A number of NPC’s obligations are fully backed up by a government guarantee or performance undertaking. Very few contracts have only partial government performance undertaking depending on stipulations regarding payments of fees, privatization, and foreign exchange convertibility.</a:t>
            </a:r>
          </a:p>
        </p:txBody>
      </p:sp>
    </p:spTree>
    <p:extLst>
      <p:ext uri="{BB962C8B-B14F-4D97-AF65-F5344CB8AC3E}">
        <p14:creationId xmlns:p14="http://schemas.microsoft.com/office/powerpoint/2010/main" val="256734630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5"/>
          <p:cNvSpPr>
            <a:spLocks noGrp="1" noChangeArrowheads="1"/>
          </p:cNvSpPr>
          <p:nvPr>
            <p:ph type="body" idx="1"/>
          </p:nvPr>
        </p:nvSpPr>
        <p:spPr/>
        <p:txBody>
          <a:bodyPr/>
          <a:lstStyle/>
          <a:p>
            <a:pPr>
              <a:lnSpc>
                <a:spcPct val="90000"/>
              </a:lnSpc>
            </a:pPr>
            <a:r>
              <a:rPr lang="en-US" sz="1600" smtClean="0"/>
              <a:t>Frequent brown outs ranging from 2 to 12 hrs daily in early 1991.</a:t>
            </a:r>
          </a:p>
          <a:p>
            <a:pPr>
              <a:lnSpc>
                <a:spcPct val="90000"/>
              </a:lnSpc>
            </a:pPr>
            <a:r>
              <a:rPr lang="en-US" sz="1600" smtClean="0"/>
              <a:t>Cancelled 625 MW Batam Nuclear plant when it was almost complete.</a:t>
            </a:r>
          </a:p>
          <a:p>
            <a:pPr>
              <a:lnSpc>
                <a:spcPct val="90000"/>
              </a:lnSpc>
            </a:pPr>
            <a:r>
              <a:rPr lang="en-US" sz="1600" smtClean="0"/>
              <a:t>Projected growth in electricity demand requires commissioning of new plants and rehabilitation of old plants.</a:t>
            </a:r>
          </a:p>
          <a:p>
            <a:pPr>
              <a:lnSpc>
                <a:spcPct val="90000"/>
              </a:lnSpc>
            </a:pPr>
            <a:r>
              <a:rPr lang="en-US" sz="1600" smtClean="0"/>
              <a:t>State-owned Generating Company was NAPCOR; Approx. 72% of NAPCOR’s capacity is in Luzon.</a:t>
            </a:r>
          </a:p>
          <a:p>
            <a:pPr>
              <a:lnSpc>
                <a:spcPct val="90000"/>
              </a:lnSpc>
            </a:pPr>
            <a:r>
              <a:rPr lang="en-US" sz="1600" smtClean="0"/>
              <a:t>Frequent closure of existing plants due to deterioration of oil based plants.</a:t>
            </a:r>
          </a:p>
          <a:p>
            <a:pPr>
              <a:lnSpc>
                <a:spcPct val="90000"/>
              </a:lnSpc>
            </a:pPr>
            <a:r>
              <a:rPr lang="en-US" sz="1600" smtClean="0"/>
              <a:t>Failure to undertake regular maintenance of certain plants</a:t>
            </a:r>
          </a:p>
          <a:p>
            <a:pPr>
              <a:lnSpc>
                <a:spcPct val="90000"/>
              </a:lnSpc>
            </a:pPr>
            <a:r>
              <a:rPr lang="en-US" sz="1600" smtClean="0"/>
              <a:t>Postponed maintenance due to insufficient power reserve</a:t>
            </a:r>
          </a:p>
          <a:p>
            <a:pPr>
              <a:lnSpc>
                <a:spcPct val="90000"/>
              </a:lnSpc>
            </a:pPr>
            <a:r>
              <a:rPr lang="en-US" sz="1600" smtClean="0"/>
              <a:t>The S&amp;P bond rating for the Philippines was BB</a:t>
            </a:r>
          </a:p>
          <a:p>
            <a:pPr>
              <a:lnSpc>
                <a:spcPct val="90000"/>
              </a:lnSpc>
            </a:pPr>
            <a:r>
              <a:rPr lang="en-US" sz="1600" smtClean="0"/>
              <a:t>The World Bank estimated that power outages in 1990 reduced economic output in Metro Manila alone by $2.4 billion.</a:t>
            </a:r>
          </a:p>
          <a:p>
            <a:pPr>
              <a:lnSpc>
                <a:spcPct val="90000"/>
              </a:lnSpc>
            </a:pPr>
            <a:endParaRPr lang="en-US" sz="1600" smtClean="0"/>
          </a:p>
          <a:p>
            <a:pPr>
              <a:lnSpc>
                <a:spcPct val="90000"/>
              </a:lnSpc>
              <a:buFontTx/>
              <a:buNone/>
            </a:pPr>
            <a:endParaRPr lang="en-US" sz="1600" smtClean="0"/>
          </a:p>
        </p:txBody>
      </p:sp>
      <p:sp>
        <p:nvSpPr>
          <p:cNvPr id="120835" name="Rectangle 6"/>
          <p:cNvSpPr>
            <a:spLocks noGrp="1" noChangeArrowheads="1"/>
          </p:cNvSpPr>
          <p:nvPr>
            <p:ph type="title"/>
          </p:nvPr>
        </p:nvSpPr>
        <p:spPr/>
        <p:txBody>
          <a:bodyPr>
            <a:normAutofit fontScale="90000"/>
          </a:bodyPr>
          <a:lstStyle/>
          <a:p>
            <a:r>
              <a:rPr lang="en-US" smtClean="0"/>
              <a:t>Philippine Power Market - Background</a:t>
            </a:r>
          </a:p>
        </p:txBody>
      </p:sp>
    </p:spTree>
    <p:extLst>
      <p:ext uri="{BB962C8B-B14F-4D97-AF65-F5344CB8AC3E}">
        <p14:creationId xmlns:p14="http://schemas.microsoft.com/office/powerpoint/2010/main" val="386359479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Title 1"/>
          <p:cNvSpPr>
            <a:spLocks noGrp="1"/>
          </p:cNvSpPr>
          <p:nvPr>
            <p:ph type="title"/>
          </p:nvPr>
        </p:nvSpPr>
        <p:spPr/>
        <p:txBody>
          <a:bodyPr/>
          <a:lstStyle/>
          <a:p>
            <a:r>
              <a:rPr lang="en-US" smtClean="0"/>
              <a:t>PPA Provisions</a:t>
            </a:r>
          </a:p>
        </p:txBody>
      </p:sp>
      <p:sp>
        <p:nvSpPr>
          <p:cNvPr id="139267" name="Content Placeholder 2"/>
          <p:cNvSpPr>
            <a:spLocks noGrp="1"/>
          </p:cNvSpPr>
          <p:nvPr>
            <p:ph idx="1"/>
          </p:nvPr>
        </p:nvSpPr>
        <p:spPr/>
        <p:txBody>
          <a:bodyPr>
            <a:normAutofit fontScale="85000" lnSpcReduction="10000"/>
          </a:bodyPr>
          <a:lstStyle/>
          <a:p>
            <a:r>
              <a:rPr lang="en-US" smtClean="0"/>
              <a:t>The take-or-pay provisions ensure that the IPP proponents are paid up to the level of the minimum energy off-take (MEOT) whether the government utility was able to sell the power or not.</a:t>
            </a:r>
          </a:p>
          <a:p>
            <a:r>
              <a:rPr lang="en-US" smtClean="0"/>
              <a:t>IPP liabilities estimates up to the remaining terms of the contracts is in-between $6 - $ 8B in net present value. The buy-out figure of $11.8 B is gross since the Government can turn around and sell the capacity to another party.</a:t>
            </a:r>
          </a:p>
          <a:p>
            <a:r>
              <a:rPr lang="en-US" smtClean="0"/>
              <a:t>In 1992, the GDP was US$52 billion.  PPA buyout in total would be 21% of GDP.</a:t>
            </a:r>
          </a:p>
        </p:txBody>
      </p:sp>
    </p:spTree>
    <p:extLst>
      <p:ext uri="{BB962C8B-B14F-4D97-AF65-F5344CB8AC3E}">
        <p14:creationId xmlns:p14="http://schemas.microsoft.com/office/powerpoint/2010/main" val="248953750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Title 1"/>
          <p:cNvSpPr>
            <a:spLocks noGrp="1"/>
          </p:cNvSpPr>
          <p:nvPr>
            <p:ph type="title"/>
          </p:nvPr>
        </p:nvSpPr>
        <p:spPr/>
        <p:txBody>
          <a:bodyPr/>
          <a:lstStyle/>
          <a:p>
            <a:r>
              <a:rPr lang="en-US" smtClean="0"/>
              <a:t>BOT and Sovereign Guarantee</a:t>
            </a:r>
          </a:p>
        </p:txBody>
      </p:sp>
      <p:sp>
        <p:nvSpPr>
          <p:cNvPr id="140291" name="Content Placeholder 2"/>
          <p:cNvSpPr>
            <a:spLocks noGrp="1"/>
          </p:cNvSpPr>
          <p:nvPr>
            <p:ph idx="1"/>
          </p:nvPr>
        </p:nvSpPr>
        <p:spPr/>
        <p:txBody>
          <a:bodyPr>
            <a:normAutofit fontScale="92500" lnSpcReduction="20000"/>
          </a:bodyPr>
          <a:lstStyle/>
          <a:p>
            <a:r>
              <a:rPr lang="en-US" smtClean="0"/>
              <a:t>Ownership structure for IPPs in the Philippines is dominated by the BOT form. The prevalence of BOT contracts as opposed to other forms results from the fact that the “transfer” element of the project makes the project eligible for a sovereign guarantee.  Formally, only solicited projects are eligible for this guarantee – a rule that invited substantial controversy in the case of the CBK hydro project, which although unsolicited, received a performance undertaking from the Department of Finance.</a:t>
            </a:r>
          </a:p>
        </p:txBody>
      </p:sp>
    </p:spTree>
    <p:extLst>
      <p:ext uri="{BB962C8B-B14F-4D97-AF65-F5344CB8AC3E}">
        <p14:creationId xmlns:p14="http://schemas.microsoft.com/office/powerpoint/2010/main" val="62159332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Title 1"/>
          <p:cNvSpPr>
            <a:spLocks noGrp="1"/>
          </p:cNvSpPr>
          <p:nvPr>
            <p:ph type="title"/>
          </p:nvPr>
        </p:nvSpPr>
        <p:spPr>
          <a:xfrm>
            <a:off x="457200" y="274638"/>
            <a:ext cx="3276600" cy="2087562"/>
          </a:xfrm>
        </p:spPr>
        <p:txBody>
          <a:bodyPr>
            <a:normAutofit fontScale="90000"/>
          </a:bodyPr>
          <a:lstStyle/>
          <a:p>
            <a:r>
              <a:rPr lang="en-US" dirty="0" smtClean="0"/>
              <a:t>List of Projects and </a:t>
            </a:r>
            <a:br>
              <a:rPr lang="en-US" dirty="0" smtClean="0"/>
            </a:br>
            <a:r>
              <a:rPr lang="en-US" dirty="0" smtClean="0"/>
              <a:t>PPA Terms</a:t>
            </a:r>
          </a:p>
        </p:txBody>
      </p:sp>
      <p:pic>
        <p:nvPicPr>
          <p:cNvPr id="141315"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4191000" y="381000"/>
            <a:ext cx="4700588" cy="6311900"/>
          </a:xfrm>
          <a:noFill/>
        </p:spPr>
      </p:pic>
    </p:spTree>
    <p:extLst>
      <p:ext uri="{BB962C8B-B14F-4D97-AF65-F5344CB8AC3E}">
        <p14:creationId xmlns:p14="http://schemas.microsoft.com/office/powerpoint/2010/main" val="29453971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a:defRPr/>
            </a:pPr>
            <a:endParaRPr lang="en-US"/>
          </a:p>
        </p:txBody>
      </p:sp>
      <p:sp>
        <p:nvSpPr>
          <p:cNvPr id="142339" name="Text Placeholder 6"/>
          <p:cNvSpPr>
            <a:spLocks noGrp="1"/>
          </p:cNvSpPr>
          <p:nvPr>
            <p:ph type="body" idx="1"/>
          </p:nvPr>
        </p:nvSpPr>
        <p:spPr/>
        <p:txBody>
          <a:bodyPr/>
          <a:lstStyle/>
          <a:p>
            <a:endParaRPr lang="en-US" smtClean="0"/>
          </a:p>
        </p:txBody>
      </p:sp>
      <p:sp>
        <p:nvSpPr>
          <p:cNvPr id="142340" name="Date Placeholder 1"/>
          <p:cNvSpPr>
            <a:spLocks noGrp="1"/>
          </p:cNvSpPr>
          <p:nvPr>
            <p:ph type="dt" sz="quarter" idx="4294967295"/>
          </p:nvPr>
        </p:nvSpPr>
        <p:spPr bwMode="auto">
          <a:xfrm>
            <a:off x="0" y="6248400"/>
            <a:ext cx="19050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charset="0"/>
              </a:defRPr>
            </a:lvl1pPr>
            <a:lvl2pPr marL="742950" indent="-285750">
              <a:defRPr sz="1200">
                <a:solidFill>
                  <a:schemeClr val="tx1"/>
                </a:solidFill>
                <a:latin typeface="Arial" charset="0"/>
              </a:defRPr>
            </a:lvl2pPr>
            <a:lvl3pPr marL="1143000" indent="-228600">
              <a:defRPr sz="1200">
                <a:solidFill>
                  <a:schemeClr val="tx1"/>
                </a:solidFill>
                <a:latin typeface="Arial" charset="0"/>
              </a:defRPr>
            </a:lvl3pPr>
            <a:lvl4pPr marL="1600200" indent="-228600">
              <a:defRPr sz="1200">
                <a:solidFill>
                  <a:schemeClr val="tx1"/>
                </a:solidFill>
                <a:latin typeface="Arial" charset="0"/>
              </a:defRPr>
            </a:lvl4pPr>
            <a:lvl5pPr marL="2057400" indent="-22860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r>
              <a:rPr lang="en-AU"/>
              <a:t>May 18, 2001</a:t>
            </a:r>
          </a:p>
        </p:txBody>
      </p:sp>
      <p:sp>
        <p:nvSpPr>
          <p:cNvPr id="142341" name="Footer Placeholder 2"/>
          <p:cNvSpPr>
            <a:spLocks noGrp="1"/>
          </p:cNvSpPr>
          <p:nvPr>
            <p:ph type="ftr" sz="quarter" idx="4294967295"/>
          </p:nvPr>
        </p:nvSpPr>
        <p:spPr bwMode="auto">
          <a:xfrm>
            <a:off x="0" y="6248400"/>
            <a:ext cx="2895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charset="0"/>
              </a:defRPr>
            </a:lvl1pPr>
            <a:lvl2pPr marL="742950" indent="-285750">
              <a:defRPr sz="1200">
                <a:solidFill>
                  <a:schemeClr val="tx1"/>
                </a:solidFill>
                <a:latin typeface="Arial" charset="0"/>
              </a:defRPr>
            </a:lvl2pPr>
            <a:lvl3pPr marL="1143000" indent="-228600">
              <a:defRPr sz="1200">
                <a:solidFill>
                  <a:schemeClr val="tx1"/>
                </a:solidFill>
                <a:latin typeface="Arial" charset="0"/>
              </a:defRPr>
            </a:lvl3pPr>
            <a:lvl4pPr marL="1600200" indent="-228600">
              <a:defRPr sz="1200">
                <a:solidFill>
                  <a:schemeClr val="tx1"/>
                </a:solidFill>
                <a:latin typeface="Arial" charset="0"/>
              </a:defRPr>
            </a:lvl4pPr>
            <a:lvl5pPr marL="2057400" indent="-22860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r>
              <a:rPr lang="en-AU"/>
              <a:t>Subic Group</a:t>
            </a:r>
          </a:p>
        </p:txBody>
      </p:sp>
      <p:sp>
        <p:nvSpPr>
          <p:cNvPr id="142342" name="Slide Number Placeholder 3"/>
          <p:cNvSpPr>
            <a:spLocks noGrp="1"/>
          </p:cNvSpPr>
          <p:nvPr>
            <p:ph type="sldNum" sz="quarter" idx="4294967295"/>
          </p:nvPr>
        </p:nvSpPr>
        <p:spPr bwMode="auto">
          <a:xfrm>
            <a:off x="7239000" y="6248400"/>
            <a:ext cx="19050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charset="0"/>
              </a:defRPr>
            </a:lvl1pPr>
            <a:lvl2pPr marL="742950" indent="-285750">
              <a:defRPr sz="1200">
                <a:solidFill>
                  <a:schemeClr val="tx1"/>
                </a:solidFill>
                <a:latin typeface="Arial" charset="0"/>
              </a:defRPr>
            </a:lvl2pPr>
            <a:lvl3pPr marL="1143000" indent="-228600">
              <a:defRPr sz="1200">
                <a:solidFill>
                  <a:schemeClr val="tx1"/>
                </a:solidFill>
                <a:latin typeface="Arial" charset="0"/>
              </a:defRPr>
            </a:lvl3pPr>
            <a:lvl4pPr marL="1600200" indent="-228600">
              <a:defRPr sz="1200">
                <a:solidFill>
                  <a:schemeClr val="tx1"/>
                </a:solidFill>
                <a:latin typeface="Arial" charset="0"/>
              </a:defRPr>
            </a:lvl4pPr>
            <a:lvl5pPr marL="2057400" indent="-22860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fld id="{91D8486C-6DD7-4851-8D45-DB1115CA5BB0}" type="slidenum">
              <a:rPr lang="en-AU"/>
              <a:pPr/>
              <a:t>23</a:t>
            </a:fld>
            <a:endParaRPr lang="en-AU"/>
          </a:p>
        </p:txBody>
      </p:sp>
      <p:graphicFrame>
        <p:nvGraphicFramePr>
          <p:cNvPr id="142343" name="Object 2"/>
          <p:cNvGraphicFramePr>
            <a:graphicFrameLocks noChangeAspect="1"/>
          </p:cNvGraphicFramePr>
          <p:nvPr/>
        </p:nvGraphicFramePr>
        <p:xfrm>
          <a:off x="609600" y="447675"/>
          <a:ext cx="7620000" cy="5732463"/>
        </p:xfrm>
        <a:graphic>
          <a:graphicData uri="http://schemas.openxmlformats.org/presentationml/2006/ole">
            <mc:AlternateContent xmlns:mc="http://schemas.openxmlformats.org/markup-compatibility/2006">
              <mc:Choice xmlns:v="urn:schemas-microsoft-com:vml" Requires="v">
                <p:oleObj spid="_x0000_s1028" name="Slide" r:id="rId3" imgW="4523601" imgH="3402787" progId="PowerPoint.Slide.8">
                  <p:embed/>
                </p:oleObj>
              </mc:Choice>
              <mc:Fallback>
                <p:oleObj name="Slide" r:id="rId3" imgW="4523601" imgH="3402787" progId="PowerPoint.Slide.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447675"/>
                        <a:ext cx="7620000" cy="5732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142344" name="Picture 7" descr="subic_plant.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324600" y="2209800"/>
            <a:ext cx="2514600" cy="3357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7686825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Title 1"/>
          <p:cNvSpPr>
            <a:spLocks noGrp="1"/>
          </p:cNvSpPr>
          <p:nvPr>
            <p:ph type="title"/>
          </p:nvPr>
        </p:nvSpPr>
        <p:spPr/>
        <p:txBody>
          <a:bodyPr/>
          <a:lstStyle/>
          <a:p>
            <a:r>
              <a:rPr lang="en-US" smtClean="0"/>
              <a:t>Case 1: Enron Subic</a:t>
            </a:r>
          </a:p>
        </p:txBody>
      </p:sp>
      <p:sp>
        <p:nvSpPr>
          <p:cNvPr id="143363" name="Content Placeholder 2"/>
          <p:cNvSpPr>
            <a:spLocks noGrp="1"/>
          </p:cNvSpPr>
          <p:nvPr>
            <p:ph idx="1"/>
          </p:nvPr>
        </p:nvSpPr>
        <p:spPr/>
        <p:txBody>
          <a:bodyPr/>
          <a:lstStyle/>
          <a:p>
            <a:r>
              <a:rPr lang="en-US" sz="1600" smtClean="0"/>
              <a:t>Summary</a:t>
            </a:r>
          </a:p>
          <a:p>
            <a:pPr lvl="1"/>
            <a:r>
              <a:rPr lang="en-US" sz="1600" smtClean="0"/>
              <a:t>Financial Close: 		1993 (First Round)</a:t>
            </a:r>
          </a:p>
          <a:p>
            <a:pPr lvl="1"/>
            <a:r>
              <a:rPr lang="en-US" sz="1600" smtClean="0"/>
              <a:t>Commercial Operation: 	1994</a:t>
            </a:r>
          </a:p>
          <a:p>
            <a:pPr lvl="1"/>
            <a:r>
              <a:rPr lang="en-US" sz="1600" smtClean="0"/>
              <a:t>PPA Agreement:		15 Years; Guarantee by Government</a:t>
            </a:r>
          </a:p>
          <a:p>
            <a:pPr lvl="1"/>
            <a:r>
              <a:rPr lang="en-US" sz="1600" smtClean="0"/>
              <a:t>Bonds:			$105 Million</a:t>
            </a:r>
          </a:p>
          <a:p>
            <a:pPr lvl="2"/>
            <a:r>
              <a:rPr lang="en-US" smtClean="0"/>
              <a:t>Maturity		15 Years</a:t>
            </a:r>
          </a:p>
          <a:p>
            <a:pPr lvl="2"/>
            <a:r>
              <a:rPr lang="en-US" smtClean="0"/>
              <a:t>Repayment		Level</a:t>
            </a:r>
          </a:p>
          <a:p>
            <a:pPr lvl="2"/>
            <a:r>
              <a:rPr lang="en-US" smtClean="0"/>
              <a:t>Interest Rate		9.5% (3.68% spread to Treasury)</a:t>
            </a:r>
          </a:p>
          <a:p>
            <a:pPr lvl="2"/>
            <a:r>
              <a:rPr lang="en-US" smtClean="0"/>
              <a:t>Minimum DSCR	1.37</a:t>
            </a:r>
          </a:p>
          <a:p>
            <a:pPr lvl="1"/>
            <a:r>
              <a:rPr lang="en-US" sz="1600" smtClean="0"/>
              <a:t>Completion Guarantee/Liquidated Damages</a:t>
            </a:r>
          </a:p>
          <a:p>
            <a:pPr lvl="1"/>
            <a:r>
              <a:rPr lang="en-US" sz="1600" smtClean="0"/>
              <a:t>Capacity Charge		$21.6/kW/Month</a:t>
            </a:r>
          </a:p>
        </p:txBody>
      </p:sp>
    </p:spTree>
    <p:extLst>
      <p:ext uri="{BB962C8B-B14F-4D97-AF65-F5344CB8AC3E}">
        <p14:creationId xmlns:p14="http://schemas.microsoft.com/office/powerpoint/2010/main" val="235367264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p:txBody>
          <a:bodyPr/>
          <a:lstStyle/>
          <a:p>
            <a:r>
              <a:rPr lang="en-US" smtClean="0"/>
              <a:t>BOT/PPA Contract</a:t>
            </a:r>
          </a:p>
        </p:txBody>
      </p:sp>
      <p:sp>
        <p:nvSpPr>
          <p:cNvPr id="144387" name="Rectangle 3"/>
          <p:cNvSpPr>
            <a:spLocks noGrp="1" noChangeArrowheads="1"/>
          </p:cNvSpPr>
          <p:nvPr>
            <p:ph type="body" idx="1"/>
          </p:nvPr>
        </p:nvSpPr>
        <p:spPr/>
        <p:txBody>
          <a:bodyPr>
            <a:normAutofit fontScale="77500" lnSpcReduction="20000"/>
          </a:bodyPr>
          <a:lstStyle/>
          <a:p>
            <a:r>
              <a:rPr lang="en-US" smtClean="0"/>
              <a:t>15 year BOT and toll process</a:t>
            </a:r>
          </a:p>
          <a:p>
            <a:r>
              <a:rPr lang="en-US" smtClean="0"/>
              <a:t>NAPOCOR (government owned generation company) to supply fuel &amp; take electricity  - no fuel availability risk</a:t>
            </a:r>
          </a:p>
          <a:p>
            <a:r>
              <a:rPr lang="en-US" smtClean="0"/>
              <a:t>Capacity fee $21.6/kW/month on available capacity</a:t>
            </a:r>
          </a:p>
          <a:p>
            <a:r>
              <a:rPr lang="en-US" smtClean="0"/>
              <a:t>Capacity fee is dollar denominated – no direct foreign exchange risk, overseas a/c</a:t>
            </a:r>
          </a:p>
          <a:p>
            <a:r>
              <a:rPr lang="en-US" smtClean="0"/>
              <a:t>O&amp;M fixed fee and energy fee is in Peso - $4.56/kW/Month</a:t>
            </a:r>
          </a:p>
          <a:p>
            <a:r>
              <a:rPr lang="en-US" smtClean="0"/>
              <a:t>heat rate penalty &amp; bonuses</a:t>
            </a:r>
          </a:p>
          <a:p>
            <a:r>
              <a:rPr lang="en-US" smtClean="0"/>
              <a:t>buy out rights @ NPV capacity fees- late payment, change of BOT law, war, etc</a:t>
            </a:r>
          </a:p>
          <a:p>
            <a:endParaRPr lang="en-US" smtClean="0"/>
          </a:p>
        </p:txBody>
      </p:sp>
    </p:spTree>
    <p:extLst>
      <p:ext uri="{BB962C8B-B14F-4D97-AF65-F5344CB8AC3E}">
        <p14:creationId xmlns:p14="http://schemas.microsoft.com/office/powerpoint/2010/main" val="262483038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ChangeArrowheads="1"/>
          </p:cNvSpPr>
          <p:nvPr/>
        </p:nvSpPr>
        <p:spPr bwMode="auto">
          <a:xfrm>
            <a:off x="6642100" y="4181475"/>
            <a:ext cx="2105025" cy="781050"/>
          </a:xfrm>
          <a:prstGeom prst="rect">
            <a:avLst/>
          </a:prstGeom>
          <a:noFill/>
          <a:ln w="47625" cmpd="thinThick">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spAutoFit/>
          </a:bodyPr>
          <a:lstStyle/>
          <a:p>
            <a:r>
              <a:rPr lang="en-AU" sz="2000" b="1">
                <a:latin typeface="Times New Roman" pitchFamily="18" charset="0"/>
              </a:rPr>
              <a:t>Enron Power</a:t>
            </a:r>
          </a:p>
          <a:p>
            <a:r>
              <a:rPr lang="en-AU" sz="2000" b="1">
                <a:latin typeface="Times New Roman" pitchFamily="18" charset="0"/>
              </a:rPr>
              <a:t>Philippines Corp</a:t>
            </a:r>
          </a:p>
        </p:txBody>
      </p:sp>
      <p:sp>
        <p:nvSpPr>
          <p:cNvPr id="145411" name="Rectangle 3"/>
          <p:cNvSpPr>
            <a:spLocks noChangeArrowheads="1"/>
          </p:cNvSpPr>
          <p:nvPr/>
        </p:nvSpPr>
        <p:spPr bwMode="auto">
          <a:xfrm>
            <a:off x="930275" y="1524000"/>
            <a:ext cx="1873250" cy="869950"/>
          </a:xfrm>
          <a:prstGeom prst="rect">
            <a:avLst/>
          </a:prstGeom>
          <a:noFill/>
          <a:ln w="47625" cmpd="thinThick">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spAutoFit/>
          </a:bodyPr>
          <a:lstStyle/>
          <a:p>
            <a:r>
              <a:rPr lang="en-AU" sz="2400" b="1">
                <a:latin typeface="Times New Roman" pitchFamily="18" charset="0"/>
              </a:rPr>
              <a:t>Philippines</a:t>
            </a:r>
          </a:p>
          <a:p>
            <a:r>
              <a:rPr lang="en-AU" sz="2400" b="1">
                <a:latin typeface="Times New Roman" pitchFamily="18" charset="0"/>
              </a:rPr>
              <a:t>Government</a:t>
            </a:r>
          </a:p>
        </p:txBody>
      </p:sp>
      <p:sp>
        <p:nvSpPr>
          <p:cNvPr id="145412" name="Rectangle 4"/>
          <p:cNvSpPr>
            <a:spLocks noChangeArrowheads="1"/>
          </p:cNvSpPr>
          <p:nvPr/>
        </p:nvSpPr>
        <p:spPr bwMode="auto">
          <a:xfrm>
            <a:off x="7902575" y="2306638"/>
            <a:ext cx="1093788" cy="901700"/>
          </a:xfrm>
          <a:prstGeom prst="rect">
            <a:avLst/>
          </a:prstGeom>
          <a:noFill/>
          <a:ln w="47625" cmpd="thinThick">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spAutoFit/>
          </a:bodyPr>
          <a:lstStyle/>
          <a:p>
            <a:r>
              <a:rPr lang="en-AU" sz="2400" b="1">
                <a:latin typeface="Times New Roman" pitchFamily="18" charset="0"/>
              </a:rPr>
              <a:t>Enron</a:t>
            </a:r>
          </a:p>
          <a:p>
            <a:r>
              <a:rPr lang="en-AU" sz="2400" b="1">
                <a:latin typeface="Times New Roman" pitchFamily="18" charset="0"/>
              </a:rPr>
              <a:t>Corp.</a:t>
            </a:r>
          </a:p>
        </p:txBody>
      </p:sp>
      <p:sp>
        <p:nvSpPr>
          <p:cNvPr id="145413" name="Rectangle 5"/>
          <p:cNvSpPr>
            <a:spLocks noChangeArrowheads="1"/>
          </p:cNvSpPr>
          <p:nvPr/>
        </p:nvSpPr>
        <p:spPr bwMode="auto">
          <a:xfrm>
            <a:off x="3838575" y="3878263"/>
            <a:ext cx="1290638" cy="1609725"/>
          </a:xfrm>
          <a:prstGeom prst="rect">
            <a:avLst/>
          </a:prstGeom>
          <a:noFill/>
          <a:ln w="57150" cmpd="tri">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spAutoFit/>
          </a:bodyPr>
          <a:lstStyle/>
          <a:p>
            <a:r>
              <a:rPr lang="en-AU" sz="2400" b="1">
                <a:latin typeface="Times New Roman" pitchFamily="18" charset="0"/>
              </a:rPr>
              <a:t>113MW</a:t>
            </a:r>
          </a:p>
          <a:p>
            <a:r>
              <a:rPr lang="en-AU" sz="2400" b="1">
                <a:latin typeface="Times New Roman" pitchFamily="18" charset="0"/>
              </a:rPr>
              <a:t>Subic</a:t>
            </a:r>
          </a:p>
          <a:p>
            <a:r>
              <a:rPr lang="en-AU" sz="2400" b="1">
                <a:latin typeface="Times New Roman" pitchFamily="18" charset="0"/>
              </a:rPr>
              <a:t>Power</a:t>
            </a:r>
          </a:p>
          <a:p>
            <a:r>
              <a:rPr lang="en-AU" sz="2400" b="1">
                <a:latin typeface="Times New Roman" pitchFamily="18" charset="0"/>
              </a:rPr>
              <a:t>Corp.</a:t>
            </a:r>
          </a:p>
        </p:txBody>
      </p:sp>
      <p:sp>
        <p:nvSpPr>
          <p:cNvPr id="145414" name="Line 6"/>
          <p:cNvSpPr>
            <a:spLocks noChangeShapeType="1"/>
          </p:cNvSpPr>
          <p:nvPr/>
        </p:nvSpPr>
        <p:spPr bwMode="auto">
          <a:xfrm>
            <a:off x="8763000" y="3203575"/>
            <a:ext cx="0" cy="835025"/>
          </a:xfrm>
          <a:prstGeom prst="line">
            <a:avLst/>
          </a:prstGeom>
          <a:noFill/>
          <a:ln w="127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145415" name="Rectangle 7"/>
          <p:cNvSpPr>
            <a:spLocks noChangeArrowheads="1"/>
          </p:cNvSpPr>
          <p:nvPr/>
        </p:nvSpPr>
        <p:spPr bwMode="auto">
          <a:xfrm>
            <a:off x="6553200" y="5181600"/>
            <a:ext cx="1344613" cy="749300"/>
          </a:xfrm>
          <a:prstGeom prst="rect">
            <a:avLst/>
          </a:prstGeom>
          <a:noFill/>
          <a:ln w="47625" cmpd="thinThick">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spAutoFit/>
          </a:bodyPr>
          <a:lstStyle/>
          <a:p>
            <a:r>
              <a:rPr lang="en-AU" sz="2000" b="1">
                <a:latin typeface="Times New Roman" pitchFamily="18" charset="0"/>
              </a:rPr>
              <a:t>Philippine</a:t>
            </a:r>
          </a:p>
          <a:p>
            <a:r>
              <a:rPr lang="en-AU" sz="2000" b="1">
                <a:latin typeface="Times New Roman" pitchFamily="18" charset="0"/>
              </a:rPr>
              <a:t>Investors</a:t>
            </a:r>
          </a:p>
        </p:txBody>
      </p:sp>
      <p:sp>
        <p:nvSpPr>
          <p:cNvPr id="145416" name="Line 8"/>
          <p:cNvSpPr>
            <a:spLocks noChangeShapeType="1"/>
          </p:cNvSpPr>
          <p:nvPr/>
        </p:nvSpPr>
        <p:spPr bwMode="auto">
          <a:xfrm flipH="1">
            <a:off x="5089525" y="5313363"/>
            <a:ext cx="1368425" cy="0"/>
          </a:xfrm>
          <a:prstGeom prst="line">
            <a:avLst/>
          </a:prstGeom>
          <a:noFill/>
          <a:ln w="127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145417" name="Rectangle 9"/>
          <p:cNvSpPr>
            <a:spLocks noChangeArrowheads="1"/>
          </p:cNvSpPr>
          <p:nvPr/>
        </p:nvSpPr>
        <p:spPr bwMode="auto">
          <a:xfrm>
            <a:off x="2784475" y="2492375"/>
            <a:ext cx="1120775"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r>
              <a:rPr lang="en-AU" sz="1600">
                <a:latin typeface="Times New Roman" pitchFamily="18" charset="0"/>
              </a:rPr>
              <a:t>15-year</a:t>
            </a:r>
          </a:p>
          <a:p>
            <a:pPr algn="l"/>
            <a:r>
              <a:rPr lang="en-AU" sz="1600">
                <a:latin typeface="Times New Roman" pitchFamily="18" charset="0"/>
              </a:rPr>
              <a:t>BOT</a:t>
            </a:r>
          </a:p>
          <a:p>
            <a:pPr algn="l"/>
            <a:r>
              <a:rPr lang="en-AU" sz="1600">
                <a:latin typeface="Times New Roman" pitchFamily="18" charset="0"/>
              </a:rPr>
              <a:t>Concession</a:t>
            </a:r>
          </a:p>
        </p:txBody>
      </p:sp>
      <p:sp>
        <p:nvSpPr>
          <p:cNvPr id="145418" name="Rectangle 10"/>
          <p:cNvSpPr>
            <a:spLocks noChangeArrowheads="1"/>
          </p:cNvSpPr>
          <p:nvPr/>
        </p:nvSpPr>
        <p:spPr bwMode="auto">
          <a:xfrm>
            <a:off x="915988" y="3581400"/>
            <a:ext cx="1349375" cy="504825"/>
          </a:xfrm>
          <a:prstGeom prst="rect">
            <a:avLst/>
          </a:prstGeom>
          <a:noFill/>
          <a:ln w="47625" cmpd="thinThick">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spAutoFit/>
          </a:bodyPr>
          <a:lstStyle/>
          <a:p>
            <a:pPr algn="l"/>
            <a:r>
              <a:rPr lang="en-AU" sz="2400" b="1">
                <a:latin typeface="Times New Roman" pitchFamily="18" charset="0"/>
              </a:rPr>
              <a:t>Napocor</a:t>
            </a:r>
          </a:p>
        </p:txBody>
      </p:sp>
      <p:sp>
        <p:nvSpPr>
          <p:cNvPr id="145419" name="Rectangle 11"/>
          <p:cNvSpPr>
            <a:spLocks noChangeArrowheads="1"/>
          </p:cNvSpPr>
          <p:nvPr/>
        </p:nvSpPr>
        <p:spPr bwMode="auto">
          <a:xfrm>
            <a:off x="2692400" y="3482975"/>
            <a:ext cx="957263"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AU" sz="1600">
                <a:latin typeface="Times New Roman" pitchFamily="18" charset="0"/>
              </a:rPr>
              <a:t>Supply</a:t>
            </a:r>
          </a:p>
          <a:p>
            <a:r>
              <a:rPr lang="en-AU" sz="1600">
                <a:latin typeface="Times New Roman" pitchFamily="18" charset="0"/>
              </a:rPr>
              <a:t>Fuel Free</a:t>
            </a:r>
          </a:p>
        </p:txBody>
      </p:sp>
      <p:sp>
        <p:nvSpPr>
          <p:cNvPr id="145420" name="Rectangle 12"/>
          <p:cNvSpPr>
            <a:spLocks noChangeArrowheads="1"/>
          </p:cNvSpPr>
          <p:nvPr/>
        </p:nvSpPr>
        <p:spPr bwMode="auto">
          <a:xfrm>
            <a:off x="1100138" y="5329238"/>
            <a:ext cx="1447800" cy="987425"/>
          </a:xfrm>
          <a:prstGeom prst="rect">
            <a:avLst/>
          </a:prstGeom>
          <a:noFill/>
          <a:ln w="12700">
            <a:solidFill>
              <a:schemeClr val="tx1"/>
            </a:solidFill>
            <a:prstDash val="dashDot"/>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spAutoFit/>
          </a:bodyPr>
          <a:lstStyle/>
          <a:p>
            <a:pPr>
              <a:buFontTx/>
              <a:buChar char="•"/>
            </a:pPr>
            <a:r>
              <a:rPr lang="en-AU" sz="1400">
                <a:latin typeface="Times New Roman" pitchFamily="18" charset="0"/>
              </a:rPr>
              <a:t>Capacity Charge</a:t>
            </a:r>
          </a:p>
          <a:p>
            <a:pPr>
              <a:buFontTx/>
              <a:buChar char="•"/>
            </a:pPr>
            <a:r>
              <a:rPr lang="en-AU" sz="1400">
                <a:latin typeface="Times New Roman" pitchFamily="18" charset="0"/>
              </a:rPr>
              <a:t>O&amp;M Charge</a:t>
            </a:r>
          </a:p>
          <a:p>
            <a:pPr>
              <a:buFontTx/>
              <a:buChar char="•"/>
            </a:pPr>
            <a:r>
              <a:rPr lang="en-AU" sz="1400">
                <a:latin typeface="Times New Roman" pitchFamily="18" charset="0"/>
              </a:rPr>
              <a:t>Energy Charge</a:t>
            </a:r>
          </a:p>
          <a:p>
            <a:r>
              <a:rPr lang="en-AU" sz="1600" b="1">
                <a:latin typeface="Times New Roman" pitchFamily="18" charset="0"/>
              </a:rPr>
              <a:t>PPA</a:t>
            </a:r>
          </a:p>
        </p:txBody>
      </p:sp>
      <p:sp>
        <p:nvSpPr>
          <p:cNvPr id="145421" name="Rectangle 13"/>
          <p:cNvSpPr>
            <a:spLocks noChangeArrowheads="1"/>
          </p:cNvSpPr>
          <p:nvPr/>
        </p:nvSpPr>
        <p:spPr bwMode="auto">
          <a:xfrm>
            <a:off x="5965825" y="1536700"/>
            <a:ext cx="1517650" cy="679450"/>
          </a:xfrm>
          <a:prstGeom prst="rect">
            <a:avLst/>
          </a:prstGeom>
          <a:noFill/>
          <a:ln w="38100" cmpd="dbl">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spAutoFit/>
          </a:bodyPr>
          <a:lstStyle/>
          <a:p>
            <a:pPr algn="l"/>
            <a:r>
              <a:rPr lang="en-AU" sz="1800">
                <a:latin typeface="Times New Roman" pitchFamily="18" charset="0"/>
              </a:rPr>
              <a:t>Enron Power</a:t>
            </a:r>
          </a:p>
          <a:p>
            <a:pPr algn="l"/>
            <a:r>
              <a:rPr lang="en-AU" sz="1800">
                <a:latin typeface="Times New Roman" pitchFamily="18" charset="0"/>
              </a:rPr>
              <a:t>Operating Co.</a:t>
            </a:r>
          </a:p>
        </p:txBody>
      </p:sp>
      <p:sp>
        <p:nvSpPr>
          <p:cNvPr id="145422" name="Rectangle 14"/>
          <p:cNvSpPr>
            <a:spLocks noChangeArrowheads="1"/>
          </p:cNvSpPr>
          <p:nvPr/>
        </p:nvSpPr>
        <p:spPr bwMode="auto">
          <a:xfrm>
            <a:off x="4232275" y="2492375"/>
            <a:ext cx="123666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r>
              <a:rPr lang="en-AU" sz="1600">
                <a:latin typeface="Times New Roman" pitchFamily="18" charset="0"/>
              </a:rPr>
              <a:t>Turnkey</a:t>
            </a:r>
          </a:p>
          <a:p>
            <a:pPr algn="l"/>
            <a:r>
              <a:rPr lang="en-AU" sz="1600">
                <a:latin typeface="Times New Roman" pitchFamily="18" charset="0"/>
              </a:rPr>
              <a:t>Construction</a:t>
            </a:r>
          </a:p>
          <a:p>
            <a:pPr algn="l"/>
            <a:r>
              <a:rPr lang="en-AU" sz="1600">
                <a:latin typeface="Times New Roman" pitchFamily="18" charset="0"/>
              </a:rPr>
              <a:t>Contract</a:t>
            </a:r>
          </a:p>
        </p:txBody>
      </p:sp>
      <p:sp>
        <p:nvSpPr>
          <p:cNvPr id="145423" name="Rectangle 15"/>
          <p:cNvSpPr>
            <a:spLocks noChangeArrowheads="1"/>
          </p:cNvSpPr>
          <p:nvPr/>
        </p:nvSpPr>
        <p:spPr bwMode="auto">
          <a:xfrm>
            <a:off x="7908925" y="1598613"/>
            <a:ext cx="114300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r>
              <a:rPr lang="en-AU" sz="1600">
                <a:latin typeface="Times New Roman" pitchFamily="18" charset="0"/>
              </a:rPr>
              <a:t>Completion</a:t>
            </a:r>
          </a:p>
          <a:p>
            <a:pPr algn="l"/>
            <a:r>
              <a:rPr lang="en-AU" sz="1600">
                <a:latin typeface="Times New Roman" pitchFamily="18" charset="0"/>
              </a:rPr>
              <a:t>Guarantee</a:t>
            </a:r>
          </a:p>
        </p:txBody>
      </p:sp>
      <p:sp>
        <p:nvSpPr>
          <p:cNvPr id="145424" name="Rectangle 16"/>
          <p:cNvSpPr>
            <a:spLocks noChangeArrowheads="1"/>
          </p:cNvSpPr>
          <p:nvPr/>
        </p:nvSpPr>
        <p:spPr bwMode="auto">
          <a:xfrm>
            <a:off x="3082925" y="1450975"/>
            <a:ext cx="1479550" cy="4095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spAutoFit/>
          </a:bodyPr>
          <a:lstStyle/>
          <a:p>
            <a:pPr algn="l"/>
            <a:r>
              <a:rPr lang="en-AU" sz="2000">
                <a:latin typeface="Times New Roman" pitchFamily="18" charset="0"/>
              </a:rPr>
              <a:t>Equip’t Cos.</a:t>
            </a:r>
          </a:p>
        </p:txBody>
      </p:sp>
      <p:sp>
        <p:nvSpPr>
          <p:cNvPr id="145425" name="Rectangle 17"/>
          <p:cNvSpPr>
            <a:spLocks noChangeArrowheads="1"/>
          </p:cNvSpPr>
          <p:nvPr/>
        </p:nvSpPr>
        <p:spPr bwMode="auto">
          <a:xfrm>
            <a:off x="4613275" y="1501775"/>
            <a:ext cx="10795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r>
              <a:rPr lang="en-AU" sz="1600">
                <a:latin typeface="Times New Roman" pitchFamily="18" charset="0"/>
              </a:rPr>
              <a:t>Warranties</a:t>
            </a:r>
          </a:p>
        </p:txBody>
      </p:sp>
      <p:sp>
        <p:nvSpPr>
          <p:cNvPr id="145426" name="Rectangle 18"/>
          <p:cNvSpPr>
            <a:spLocks noChangeArrowheads="1"/>
          </p:cNvSpPr>
          <p:nvPr/>
        </p:nvSpPr>
        <p:spPr bwMode="auto">
          <a:xfrm>
            <a:off x="2860675" y="5975350"/>
            <a:ext cx="3130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r>
              <a:rPr lang="en-AU" sz="1800" b="1">
                <a:latin typeface="Times New Roman" pitchFamily="18" charset="0"/>
              </a:rPr>
              <a:t>US$105 million, 15-year Notes</a:t>
            </a:r>
          </a:p>
        </p:txBody>
      </p:sp>
      <p:sp>
        <p:nvSpPr>
          <p:cNvPr id="145427" name="Line 19"/>
          <p:cNvSpPr>
            <a:spLocks noChangeShapeType="1"/>
          </p:cNvSpPr>
          <p:nvPr/>
        </p:nvSpPr>
        <p:spPr bwMode="auto">
          <a:xfrm flipH="1">
            <a:off x="5165725" y="4551363"/>
            <a:ext cx="1368425" cy="0"/>
          </a:xfrm>
          <a:prstGeom prst="line">
            <a:avLst/>
          </a:prstGeom>
          <a:noFill/>
          <a:ln w="127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145428" name="Rectangle 20"/>
          <p:cNvSpPr>
            <a:spLocks noChangeArrowheads="1"/>
          </p:cNvSpPr>
          <p:nvPr/>
        </p:nvSpPr>
        <p:spPr bwMode="auto">
          <a:xfrm>
            <a:off x="1641475" y="4625975"/>
            <a:ext cx="782638"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r>
              <a:rPr lang="en-AU" sz="1600">
                <a:latin typeface="Times New Roman" pitchFamily="18" charset="0"/>
              </a:rPr>
              <a:t>Buyout</a:t>
            </a:r>
          </a:p>
          <a:p>
            <a:pPr algn="l"/>
            <a:r>
              <a:rPr lang="en-AU" sz="1600">
                <a:latin typeface="Times New Roman" pitchFamily="18" charset="0"/>
              </a:rPr>
              <a:t>Rights</a:t>
            </a:r>
          </a:p>
        </p:txBody>
      </p:sp>
      <p:sp>
        <p:nvSpPr>
          <p:cNvPr id="145429" name="Rectangle 21"/>
          <p:cNvSpPr>
            <a:spLocks noChangeArrowheads="1"/>
          </p:cNvSpPr>
          <p:nvPr/>
        </p:nvSpPr>
        <p:spPr bwMode="auto">
          <a:xfrm>
            <a:off x="6740525" y="3149600"/>
            <a:ext cx="1333500" cy="65405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spAutoFit/>
          </a:bodyPr>
          <a:lstStyle/>
          <a:p>
            <a:pPr algn="l"/>
            <a:r>
              <a:rPr lang="en-AU" sz="1800">
                <a:latin typeface="Times New Roman" pitchFamily="18" charset="0"/>
              </a:rPr>
              <a:t>Enron Subic</a:t>
            </a:r>
          </a:p>
          <a:p>
            <a:pPr algn="l"/>
            <a:r>
              <a:rPr lang="en-AU" sz="1800">
                <a:latin typeface="Times New Roman" pitchFamily="18" charset="0"/>
              </a:rPr>
              <a:t>Power Corp</a:t>
            </a:r>
          </a:p>
        </p:txBody>
      </p:sp>
      <p:sp>
        <p:nvSpPr>
          <p:cNvPr id="145430" name="Rectangle 22"/>
          <p:cNvSpPr>
            <a:spLocks noChangeArrowheads="1"/>
          </p:cNvSpPr>
          <p:nvPr/>
        </p:nvSpPr>
        <p:spPr bwMode="auto">
          <a:xfrm>
            <a:off x="5226050" y="3254375"/>
            <a:ext cx="1087438"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AU" sz="1600">
                <a:latin typeface="Times New Roman" pitchFamily="18" charset="0"/>
              </a:rPr>
              <a:t>O&amp;M</a:t>
            </a:r>
          </a:p>
          <a:p>
            <a:r>
              <a:rPr lang="en-AU" sz="1600">
                <a:latin typeface="Times New Roman" pitchFamily="18" charset="0"/>
              </a:rPr>
              <a:t>Agreement</a:t>
            </a:r>
          </a:p>
        </p:txBody>
      </p:sp>
      <p:sp>
        <p:nvSpPr>
          <p:cNvPr id="145431" name="Line 23"/>
          <p:cNvSpPr>
            <a:spLocks noChangeShapeType="1"/>
          </p:cNvSpPr>
          <p:nvPr/>
        </p:nvSpPr>
        <p:spPr bwMode="auto">
          <a:xfrm flipH="1">
            <a:off x="8061325" y="2954338"/>
            <a:ext cx="377825" cy="454025"/>
          </a:xfrm>
          <a:prstGeom prst="line">
            <a:avLst/>
          </a:prstGeom>
          <a:noFill/>
          <a:ln w="127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145432" name="Line 24"/>
          <p:cNvSpPr>
            <a:spLocks noChangeShapeType="1"/>
          </p:cNvSpPr>
          <p:nvPr/>
        </p:nvSpPr>
        <p:spPr bwMode="auto">
          <a:xfrm flipH="1" flipV="1">
            <a:off x="7450138" y="1809750"/>
            <a:ext cx="682625" cy="225425"/>
          </a:xfrm>
          <a:prstGeom prst="line">
            <a:avLst/>
          </a:prstGeom>
          <a:noFill/>
          <a:ln w="127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145433" name="Oval 25"/>
          <p:cNvSpPr>
            <a:spLocks noChangeArrowheads="1"/>
          </p:cNvSpPr>
          <p:nvPr/>
        </p:nvSpPr>
        <p:spPr bwMode="auto">
          <a:xfrm>
            <a:off x="4559300" y="1509713"/>
            <a:ext cx="1054100" cy="292100"/>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45434" name="Oval 26"/>
          <p:cNvSpPr>
            <a:spLocks noChangeArrowheads="1"/>
          </p:cNvSpPr>
          <p:nvPr/>
        </p:nvSpPr>
        <p:spPr bwMode="auto">
          <a:xfrm>
            <a:off x="2730500" y="2500313"/>
            <a:ext cx="1206500" cy="901700"/>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45435" name="Oval 27"/>
          <p:cNvSpPr>
            <a:spLocks noChangeArrowheads="1"/>
          </p:cNvSpPr>
          <p:nvPr/>
        </p:nvSpPr>
        <p:spPr bwMode="auto">
          <a:xfrm>
            <a:off x="2654300" y="3490913"/>
            <a:ext cx="977900" cy="596900"/>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45436" name="Oval 28"/>
          <p:cNvSpPr>
            <a:spLocks noChangeArrowheads="1"/>
          </p:cNvSpPr>
          <p:nvPr/>
        </p:nvSpPr>
        <p:spPr bwMode="auto">
          <a:xfrm>
            <a:off x="1587500" y="4633913"/>
            <a:ext cx="825500" cy="520700"/>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45437" name="Oval 29"/>
          <p:cNvSpPr>
            <a:spLocks noChangeArrowheads="1"/>
          </p:cNvSpPr>
          <p:nvPr/>
        </p:nvSpPr>
        <p:spPr bwMode="auto">
          <a:xfrm>
            <a:off x="2730500" y="5929313"/>
            <a:ext cx="3340100" cy="444500"/>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45438" name="Oval 30"/>
          <p:cNvSpPr>
            <a:spLocks noChangeArrowheads="1"/>
          </p:cNvSpPr>
          <p:nvPr/>
        </p:nvSpPr>
        <p:spPr bwMode="auto">
          <a:xfrm>
            <a:off x="4102100" y="2500313"/>
            <a:ext cx="1282700" cy="825500"/>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45439" name="Oval 31"/>
          <p:cNvSpPr>
            <a:spLocks noChangeArrowheads="1"/>
          </p:cNvSpPr>
          <p:nvPr/>
        </p:nvSpPr>
        <p:spPr bwMode="auto">
          <a:xfrm>
            <a:off x="5245100" y="3262313"/>
            <a:ext cx="977900" cy="596900"/>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45440" name="Oval 32"/>
          <p:cNvSpPr>
            <a:spLocks noChangeArrowheads="1"/>
          </p:cNvSpPr>
          <p:nvPr/>
        </p:nvSpPr>
        <p:spPr bwMode="auto">
          <a:xfrm>
            <a:off x="7854950" y="1606550"/>
            <a:ext cx="1206500" cy="520700"/>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45441" name="Rectangle 33"/>
          <p:cNvSpPr>
            <a:spLocks noChangeArrowheads="1"/>
          </p:cNvSpPr>
          <p:nvPr/>
        </p:nvSpPr>
        <p:spPr bwMode="auto">
          <a:xfrm>
            <a:off x="1412875" y="2797175"/>
            <a:ext cx="122555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r>
              <a:rPr lang="en-AU" sz="1600">
                <a:latin typeface="Times New Roman" pitchFamily="18" charset="0"/>
              </a:rPr>
              <a:t>Performance</a:t>
            </a:r>
          </a:p>
          <a:p>
            <a:pPr algn="l"/>
            <a:r>
              <a:rPr lang="en-AU" sz="1600">
                <a:latin typeface="Times New Roman" pitchFamily="18" charset="0"/>
              </a:rPr>
              <a:t>Undertaking</a:t>
            </a:r>
          </a:p>
        </p:txBody>
      </p:sp>
      <p:sp>
        <p:nvSpPr>
          <p:cNvPr id="145442" name="Rectangle 34"/>
          <p:cNvSpPr>
            <a:spLocks noChangeArrowheads="1"/>
          </p:cNvSpPr>
          <p:nvPr/>
        </p:nvSpPr>
        <p:spPr bwMode="auto">
          <a:xfrm>
            <a:off x="2708275" y="4244975"/>
            <a:ext cx="804863"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r>
              <a:rPr lang="en-AU" sz="1600">
                <a:latin typeface="Times New Roman" pitchFamily="18" charset="0"/>
              </a:rPr>
              <a:t>Ground</a:t>
            </a:r>
          </a:p>
          <a:p>
            <a:pPr algn="l"/>
            <a:r>
              <a:rPr lang="en-AU" sz="1600">
                <a:latin typeface="Times New Roman" pitchFamily="18" charset="0"/>
              </a:rPr>
              <a:t>Lease</a:t>
            </a:r>
          </a:p>
        </p:txBody>
      </p:sp>
      <p:sp>
        <p:nvSpPr>
          <p:cNvPr id="145443" name="Rectangle 35"/>
          <p:cNvSpPr>
            <a:spLocks noChangeArrowheads="1"/>
          </p:cNvSpPr>
          <p:nvPr/>
        </p:nvSpPr>
        <p:spPr bwMode="auto">
          <a:xfrm>
            <a:off x="5375275" y="5540375"/>
            <a:ext cx="10556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r>
              <a:rPr lang="en-AU" sz="1600">
                <a:latin typeface="Times New Roman" pitchFamily="18" charset="0"/>
              </a:rPr>
              <a:t>Insurances</a:t>
            </a:r>
          </a:p>
        </p:txBody>
      </p:sp>
      <p:sp>
        <p:nvSpPr>
          <p:cNvPr id="145444" name="Oval 36"/>
          <p:cNvSpPr>
            <a:spLocks noChangeArrowheads="1"/>
          </p:cNvSpPr>
          <p:nvPr/>
        </p:nvSpPr>
        <p:spPr bwMode="auto">
          <a:xfrm>
            <a:off x="5321300" y="5548313"/>
            <a:ext cx="1054100" cy="292100"/>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45445" name="Rectangle 37"/>
          <p:cNvSpPr>
            <a:spLocks noChangeArrowheads="1"/>
          </p:cNvSpPr>
          <p:nvPr/>
        </p:nvSpPr>
        <p:spPr bwMode="auto">
          <a:xfrm>
            <a:off x="3463925" y="2028825"/>
            <a:ext cx="1230313" cy="34925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spAutoFit/>
          </a:bodyPr>
          <a:lstStyle/>
          <a:p>
            <a:pPr algn="l"/>
            <a:r>
              <a:rPr lang="en-AU" sz="1600">
                <a:latin typeface="Times New Roman" pitchFamily="18" charset="0"/>
              </a:rPr>
              <a:t>Fluor Daniel</a:t>
            </a:r>
          </a:p>
        </p:txBody>
      </p:sp>
      <p:sp>
        <p:nvSpPr>
          <p:cNvPr id="145446" name="Rectangle 38"/>
          <p:cNvSpPr>
            <a:spLocks noChangeArrowheads="1"/>
          </p:cNvSpPr>
          <p:nvPr/>
        </p:nvSpPr>
        <p:spPr bwMode="auto">
          <a:xfrm>
            <a:off x="6130925" y="2333625"/>
            <a:ext cx="1462088" cy="59372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spAutoFit/>
          </a:bodyPr>
          <a:lstStyle/>
          <a:p>
            <a:pPr algn="l"/>
            <a:r>
              <a:rPr lang="en-AU" sz="1600">
                <a:latin typeface="Times New Roman" pitchFamily="18" charset="0"/>
              </a:rPr>
              <a:t>Enron Power</a:t>
            </a:r>
          </a:p>
          <a:p>
            <a:pPr algn="l"/>
            <a:r>
              <a:rPr lang="en-AU" sz="1600">
                <a:latin typeface="Times New Roman" pitchFamily="18" charset="0"/>
              </a:rPr>
              <a:t>Phils. Op’g Co.</a:t>
            </a:r>
          </a:p>
        </p:txBody>
      </p:sp>
      <p:sp>
        <p:nvSpPr>
          <p:cNvPr id="145447" name="Arc 39"/>
          <p:cNvSpPr>
            <a:spLocks/>
          </p:cNvSpPr>
          <p:nvPr/>
        </p:nvSpPr>
        <p:spPr bwMode="auto">
          <a:xfrm>
            <a:off x="5091113" y="2955925"/>
            <a:ext cx="1066800" cy="914400"/>
          </a:xfrm>
          <a:custGeom>
            <a:avLst/>
            <a:gdLst>
              <a:gd name="T0" fmla="*/ 0 w 21600"/>
              <a:gd name="T1" fmla="*/ 2147483647 h 21600"/>
              <a:gd name="T2" fmla="*/ 2147483647 w 21600"/>
              <a:gd name="T3" fmla="*/ 0 h 21600"/>
              <a:gd name="T4" fmla="*/ 2147483647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525"/>
                </a:moveTo>
                <a:cubicBezTo>
                  <a:pt x="41" y="9637"/>
                  <a:pt x="9680" y="17"/>
                  <a:pt x="21568" y="0"/>
                </a:cubicBezTo>
              </a:path>
              <a:path w="21600" h="21600" stroke="0" extrusionOk="0">
                <a:moveTo>
                  <a:pt x="0" y="21525"/>
                </a:moveTo>
                <a:cubicBezTo>
                  <a:pt x="41" y="9637"/>
                  <a:pt x="9680" y="17"/>
                  <a:pt x="21568" y="0"/>
                </a:cubicBezTo>
                <a:lnTo>
                  <a:pt x="21600" y="21600"/>
                </a:lnTo>
                <a:lnTo>
                  <a:pt x="0" y="21525"/>
                </a:lnTo>
                <a:close/>
              </a:path>
            </a:pathLst>
          </a:custGeom>
          <a:noFill/>
          <a:ln w="12700" cap="rnd">
            <a:solidFill>
              <a:schemeClr val="tx1"/>
            </a:solidFill>
            <a:round/>
            <a:headEnd type="stealth" w="med" len="lg"/>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45448" name="Arc 40"/>
          <p:cNvSpPr>
            <a:spLocks/>
          </p:cNvSpPr>
          <p:nvPr/>
        </p:nvSpPr>
        <p:spPr bwMode="auto">
          <a:xfrm>
            <a:off x="6005513" y="2955925"/>
            <a:ext cx="76200" cy="304800"/>
          </a:xfrm>
          <a:custGeom>
            <a:avLst/>
            <a:gdLst>
              <a:gd name="T0" fmla="*/ 0 w 21599"/>
              <a:gd name="T1" fmla="*/ 2147483647 h 21595"/>
              <a:gd name="T2" fmla="*/ 2147483647 w 21599"/>
              <a:gd name="T3" fmla="*/ 0 h 21595"/>
              <a:gd name="T4" fmla="*/ 2147483647 w 21599"/>
              <a:gd name="T5" fmla="*/ 2147483647 h 21595"/>
              <a:gd name="T6" fmla="*/ 0 60000 65536"/>
              <a:gd name="T7" fmla="*/ 0 60000 65536"/>
              <a:gd name="T8" fmla="*/ 0 60000 65536"/>
              <a:gd name="T9" fmla="*/ 0 w 21599"/>
              <a:gd name="T10" fmla="*/ 0 h 21595"/>
              <a:gd name="T11" fmla="*/ 21599 w 21599"/>
              <a:gd name="T12" fmla="*/ 21595 h 21595"/>
            </a:gdLst>
            <a:ahLst/>
            <a:cxnLst>
              <a:cxn ang="T6">
                <a:pos x="T0" y="T1"/>
              </a:cxn>
              <a:cxn ang="T7">
                <a:pos x="T2" y="T3"/>
              </a:cxn>
              <a:cxn ang="T8">
                <a:pos x="T4" y="T5"/>
              </a:cxn>
            </a:cxnLst>
            <a:rect l="T9" t="T10" r="T11" b="T12"/>
            <a:pathLst>
              <a:path w="21599" h="21595" fill="none" extrusionOk="0">
                <a:moveTo>
                  <a:pt x="0" y="21370"/>
                </a:moveTo>
                <a:cubicBezTo>
                  <a:pt x="121" y="9704"/>
                  <a:pt x="9484" y="242"/>
                  <a:pt x="21148" y="-1"/>
                </a:cubicBezTo>
              </a:path>
              <a:path w="21599" h="21595" stroke="0" extrusionOk="0">
                <a:moveTo>
                  <a:pt x="0" y="21370"/>
                </a:moveTo>
                <a:cubicBezTo>
                  <a:pt x="121" y="9704"/>
                  <a:pt x="9484" y="242"/>
                  <a:pt x="21148" y="-1"/>
                </a:cubicBezTo>
                <a:lnTo>
                  <a:pt x="21599" y="21595"/>
                </a:lnTo>
                <a:lnTo>
                  <a:pt x="0" y="21370"/>
                </a:lnTo>
                <a:close/>
              </a:path>
            </a:pathLst>
          </a:custGeom>
          <a:noFill/>
          <a:ln w="12700" cap="rnd">
            <a:solidFill>
              <a:schemeClr val="tx1"/>
            </a:solidFill>
            <a:prstDash val="sysDot"/>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45449" name="Line 41"/>
          <p:cNvSpPr>
            <a:spLocks noChangeShapeType="1"/>
          </p:cNvSpPr>
          <p:nvPr/>
        </p:nvSpPr>
        <p:spPr bwMode="auto">
          <a:xfrm flipH="1">
            <a:off x="6232525" y="3335338"/>
            <a:ext cx="454025" cy="73025"/>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45450" name="Line 42"/>
          <p:cNvSpPr>
            <a:spLocks noChangeShapeType="1"/>
          </p:cNvSpPr>
          <p:nvPr/>
        </p:nvSpPr>
        <p:spPr bwMode="auto">
          <a:xfrm flipH="1">
            <a:off x="5089525" y="3792538"/>
            <a:ext cx="454025" cy="225425"/>
          </a:xfrm>
          <a:prstGeom prst="line">
            <a:avLst/>
          </a:prstGeom>
          <a:noFill/>
          <a:ln w="127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145451" name="Line 43"/>
          <p:cNvSpPr>
            <a:spLocks noChangeShapeType="1"/>
          </p:cNvSpPr>
          <p:nvPr/>
        </p:nvSpPr>
        <p:spPr bwMode="auto">
          <a:xfrm flipH="1">
            <a:off x="7604125" y="2570163"/>
            <a:ext cx="1492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45452" name="Rectangle 44"/>
          <p:cNvSpPr>
            <a:spLocks noChangeArrowheads="1"/>
          </p:cNvSpPr>
          <p:nvPr/>
        </p:nvSpPr>
        <p:spPr bwMode="auto">
          <a:xfrm>
            <a:off x="5070475" y="2035175"/>
            <a:ext cx="55721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r>
              <a:rPr lang="en-AU" sz="1600">
                <a:latin typeface="Times New Roman" pitchFamily="18" charset="0"/>
              </a:rPr>
              <a:t>EPC</a:t>
            </a:r>
          </a:p>
        </p:txBody>
      </p:sp>
      <p:sp>
        <p:nvSpPr>
          <p:cNvPr id="145453" name="Oval 45"/>
          <p:cNvSpPr>
            <a:spLocks noChangeArrowheads="1"/>
          </p:cNvSpPr>
          <p:nvPr/>
        </p:nvSpPr>
        <p:spPr bwMode="auto">
          <a:xfrm>
            <a:off x="5092700" y="2043113"/>
            <a:ext cx="444500" cy="292100"/>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45454" name="Line 46"/>
          <p:cNvSpPr>
            <a:spLocks noChangeShapeType="1"/>
          </p:cNvSpPr>
          <p:nvPr/>
        </p:nvSpPr>
        <p:spPr bwMode="auto">
          <a:xfrm>
            <a:off x="5622925" y="1658938"/>
            <a:ext cx="301625" cy="73025"/>
          </a:xfrm>
          <a:prstGeom prst="line">
            <a:avLst/>
          </a:prstGeom>
          <a:noFill/>
          <a:ln w="127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145455" name="Line 47"/>
          <p:cNvSpPr>
            <a:spLocks noChangeShapeType="1"/>
          </p:cNvSpPr>
          <p:nvPr/>
        </p:nvSpPr>
        <p:spPr bwMode="auto">
          <a:xfrm>
            <a:off x="4708525" y="2189163"/>
            <a:ext cx="3778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45456" name="Line 48"/>
          <p:cNvSpPr>
            <a:spLocks noChangeShapeType="1"/>
          </p:cNvSpPr>
          <p:nvPr/>
        </p:nvSpPr>
        <p:spPr bwMode="auto">
          <a:xfrm flipV="1">
            <a:off x="5468938" y="1809750"/>
            <a:ext cx="530225" cy="301625"/>
          </a:xfrm>
          <a:prstGeom prst="line">
            <a:avLst/>
          </a:prstGeom>
          <a:noFill/>
          <a:ln w="127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145457" name="Line 49"/>
          <p:cNvSpPr>
            <a:spLocks noChangeShapeType="1"/>
          </p:cNvSpPr>
          <p:nvPr/>
        </p:nvSpPr>
        <p:spPr bwMode="auto">
          <a:xfrm flipH="1">
            <a:off x="5241925" y="2192338"/>
            <a:ext cx="682625" cy="454025"/>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45458" name="Line 50"/>
          <p:cNvSpPr>
            <a:spLocks noChangeShapeType="1"/>
          </p:cNvSpPr>
          <p:nvPr/>
        </p:nvSpPr>
        <p:spPr bwMode="auto">
          <a:xfrm>
            <a:off x="4705350" y="3335338"/>
            <a:ext cx="0" cy="530225"/>
          </a:xfrm>
          <a:prstGeom prst="line">
            <a:avLst/>
          </a:prstGeom>
          <a:noFill/>
          <a:ln w="127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145459" name="Oval 51"/>
          <p:cNvSpPr>
            <a:spLocks noChangeArrowheads="1"/>
          </p:cNvSpPr>
          <p:nvPr/>
        </p:nvSpPr>
        <p:spPr bwMode="auto">
          <a:xfrm>
            <a:off x="1435100" y="2805113"/>
            <a:ext cx="1130300" cy="520700"/>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45460" name="Line 52"/>
          <p:cNvSpPr>
            <a:spLocks noChangeShapeType="1"/>
          </p:cNvSpPr>
          <p:nvPr/>
        </p:nvSpPr>
        <p:spPr bwMode="auto">
          <a:xfrm>
            <a:off x="1962150" y="2420938"/>
            <a:ext cx="0" cy="377825"/>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45461" name="Line 53"/>
          <p:cNvSpPr>
            <a:spLocks noChangeShapeType="1"/>
          </p:cNvSpPr>
          <p:nvPr/>
        </p:nvSpPr>
        <p:spPr bwMode="auto">
          <a:xfrm>
            <a:off x="1962150" y="3335338"/>
            <a:ext cx="0" cy="225425"/>
          </a:xfrm>
          <a:prstGeom prst="line">
            <a:avLst/>
          </a:prstGeom>
          <a:noFill/>
          <a:ln w="127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145462" name="Line 54"/>
          <p:cNvSpPr>
            <a:spLocks noChangeShapeType="1"/>
          </p:cNvSpPr>
          <p:nvPr/>
        </p:nvSpPr>
        <p:spPr bwMode="auto">
          <a:xfrm>
            <a:off x="1123950" y="2420938"/>
            <a:ext cx="0" cy="1139825"/>
          </a:xfrm>
          <a:prstGeom prst="line">
            <a:avLst/>
          </a:prstGeom>
          <a:noFill/>
          <a:ln w="127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145463" name="Line 55"/>
          <p:cNvSpPr>
            <a:spLocks noChangeShapeType="1"/>
          </p:cNvSpPr>
          <p:nvPr/>
        </p:nvSpPr>
        <p:spPr bwMode="auto">
          <a:xfrm>
            <a:off x="4324350" y="5468938"/>
            <a:ext cx="0" cy="454025"/>
          </a:xfrm>
          <a:prstGeom prst="line">
            <a:avLst/>
          </a:prstGeom>
          <a:noFill/>
          <a:ln w="127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145464" name="Line 56"/>
          <p:cNvSpPr>
            <a:spLocks noChangeShapeType="1"/>
          </p:cNvSpPr>
          <p:nvPr/>
        </p:nvSpPr>
        <p:spPr bwMode="auto">
          <a:xfrm>
            <a:off x="1276350" y="4097338"/>
            <a:ext cx="0" cy="1216025"/>
          </a:xfrm>
          <a:prstGeom prst="line">
            <a:avLst/>
          </a:prstGeom>
          <a:noFill/>
          <a:ln w="127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145465" name="Oval 57"/>
          <p:cNvSpPr>
            <a:spLocks noChangeArrowheads="1"/>
          </p:cNvSpPr>
          <p:nvPr/>
        </p:nvSpPr>
        <p:spPr bwMode="auto">
          <a:xfrm>
            <a:off x="2654300" y="4252913"/>
            <a:ext cx="825500" cy="520700"/>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45466" name="Line 58"/>
          <p:cNvSpPr>
            <a:spLocks noChangeShapeType="1"/>
          </p:cNvSpPr>
          <p:nvPr/>
        </p:nvSpPr>
        <p:spPr bwMode="auto">
          <a:xfrm>
            <a:off x="2270125" y="3789363"/>
            <a:ext cx="3778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45467" name="Arc 59"/>
          <p:cNvSpPr>
            <a:spLocks/>
          </p:cNvSpPr>
          <p:nvPr/>
        </p:nvSpPr>
        <p:spPr bwMode="auto">
          <a:xfrm>
            <a:off x="3638550" y="3717925"/>
            <a:ext cx="457200" cy="15240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2700" cap="rnd">
            <a:solidFill>
              <a:schemeClr val="tx1"/>
            </a:solidFill>
            <a:round/>
            <a:headEnd type="none" w="sm" len="sm"/>
            <a:tailEnd type="stealth" w="med" len="lg"/>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45468" name="Line 60"/>
          <p:cNvSpPr>
            <a:spLocks noChangeShapeType="1"/>
          </p:cNvSpPr>
          <p:nvPr/>
        </p:nvSpPr>
        <p:spPr bwMode="auto">
          <a:xfrm>
            <a:off x="2803525" y="2420938"/>
            <a:ext cx="149225" cy="149225"/>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45469" name="Line 61"/>
          <p:cNvSpPr>
            <a:spLocks noChangeShapeType="1"/>
          </p:cNvSpPr>
          <p:nvPr/>
        </p:nvSpPr>
        <p:spPr bwMode="auto">
          <a:xfrm>
            <a:off x="3794125" y="3182938"/>
            <a:ext cx="606425" cy="682625"/>
          </a:xfrm>
          <a:prstGeom prst="line">
            <a:avLst/>
          </a:prstGeom>
          <a:noFill/>
          <a:ln w="127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145470" name="Rectangle 62"/>
          <p:cNvSpPr>
            <a:spLocks noChangeArrowheads="1"/>
          </p:cNvSpPr>
          <p:nvPr/>
        </p:nvSpPr>
        <p:spPr bwMode="auto">
          <a:xfrm>
            <a:off x="5299075" y="4244975"/>
            <a:ext cx="55721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r>
              <a:rPr lang="en-AU" sz="1600" i="1">
                <a:latin typeface="Times New Roman" pitchFamily="18" charset="0"/>
              </a:rPr>
              <a:t>65%</a:t>
            </a:r>
          </a:p>
        </p:txBody>
      </p:sp>
      <p:sp>
        <p:nvSpPr>
          <p:cNvPr id="145471" name="Rectangle 63"/>
          <p:cNvSpPr>
            <a:spLocks noChangeArrowheads="1"/>
          </p:cNvSpPr>
          <p:nvPr/>
        </p:nvSpPr>
        <p:spPr bwMode="auto">
          <a:xfrm>
            <a:off x="5299075" y="5006975"/>
            <a:ext cx="55721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r>
              <a:rPr lang="en-AU" sz="1600" i="1">
                <a:latin typeface="Times New Roman" pitchFamily="18" charset="0"/>
              </a:rPr>
              <a:t>35%</a:t>
            </a:r>
          </a:p>
        </p:txBody>
      </p:sp>
      <p:sp>
        <p:nvSpPr>
          <p:cNvPr id="145472" name="Arc 64"/>
          <p:cNvSpPr>
            <a:spLocks/>
          </p:cNvSpPr>
          <p:nvPr/>
        </p:nvSpPr>
        <p:spPr bwMode="auto">
          <a:xfrm>
            <a:off x="4862513" y="5465763"/>
            <a:ext cx="457200" cy="228600"/>
          </a:xfrm>
          <a:custGeom>
            <a:avLst/>
            <a:gdLst>
              <a:gd name="T0" fmla="*/ 2147483647 w 21600"/>
              <a:gd name="T1" fmla="*/ 2147483647 h 21600"/>
              <a:gd name="T2" fmla="*/ 0 w 21600"/>
              <a:gd name="T3" fmla="*/ 0 h 21600"/>
              <a:gd name="T4" fmla="*/ 2147483647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lnTo>
                  <a:pt x="21600" y="21600"/>
                </a:lnTo>
                <a:close/>
              </a:path>
            </a:pathLst>
          </a:custGeom>
          <a:noFill/>
          <a:ln w="12700" cap="rnd">
            <a:solidFill>
              <a:schemeClr val="tx1"/>
            </a:solidFill>
            <a:round/>
            <a:headEnd type="none" w="sm" len="sm"/>
            <a:tailEnd type="stealth" w="med" len="lg"/>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45473" name="Line 65"/>
          <p:cNvSpPr>
            <a:spLocks noChangeShapeType="1"/>
          </p:cNvSpPr>
          <p:nvPr/>
        </p:nvSpPr>
        <p:spPr bwMode="auto">
          <a:xfrm flipV="1">
            <a:off x="2573338" y="5314950"/>
            <a:ext cx="1216025" cy="301625"/>
          </a:xfrm>
          <a:prstGeom prst="line">
            <a:avLst/>
          </a:prstGeom>
          <a:noFill/>
          <a:ln w="127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145474" name="Line 66"/>
          <p:cNvSpPr>
            <a:spLocks noChangeShapeType="1"/>
          </p:cNvSpPr>
          <p:nvPr/>
        </p:nvSpPr>
        <p:spPr bwMode="auto">
          <a:xfrm>
            <a:off x="1885950" y="4097338"/>
            <a:ext cx="0" cy="530225"/>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45475" name="Line 67"/>
          <p:cNvSpPr>
            <a:spLocks noChangeShapeType="1"/>
          </p:cNvSpPr>
          <p:nvPr/>
        </p:nvSpPr>
        <p:spPr bwMode="auto">
          <a:xfrm>
            <a:off x="2422525" y="4932363"/>
            <a:ext cx="1368425" cy="0"/>
          </a:xfrm>
          <a:prstGeom prst="line">
            <a:avLst/>
          </a:prstGeom>
          <a:noFill/>
          <a:ln w="127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145476" name="Line 68"/>
          <p:cNvSpPr>
            <a:spLocks noChangeShapeType="1"/>
          </p:cNvSpPr>
          <p:nvPr/>
        </p:nvSpPr>
        <p:spPr bwMode="auto">
          <a:xfrm>
            <a:off x="2270125" y="4097338"/>
            <a:ext cx="454025" cy="301625"/>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45477" name="Line 69"/>
          <p:cNvSpPr>
            <a:spLocks noChangeShapeType="1"/>
          </p:cNvSpPr>
          <p:nvPr/>
        </p:nvSpPr>
        <p:spPr bwMode="auto">
          <a:xfrm>
            <a:off x="3489325" y="4475163"/>
            <a:ext cx="301625" cy="0"/>
          </a:xfrm>
          <a:prstGeom prst="line">
            <a:avLst/>
          </a:prstGeom>
          <a:noFill/>
          <a:ln w="127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145478" name="Line 70"/>
          <p:cNvSpPr>
            <a:spLocks noChangeShapeType="1"/>
          </p:cNvSpPr>
          <p:nvPr/>
        </p:nvSpPr>
        <p:spPr bwMode="auto">
          <a:xfrm flipH="1" flipV="1">
            <a:off x="8840788" y="2058988"/>
            <a:ext cx="73025" cy="225425"/>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45479" name="Rectangle 72"/>
          <p:cNvSpPr>
            <a:spLocks noGrp="1" noChangeArrowheads="1"/>
          </p:cNvSpPr>
          <p:nvPr>
            <p:ph type="title"/>
          </p:nvPr>
        </p:nvSpPr>
        <p:spPr>
          <a:xfrm>
            <a:off x="838200" y="304800"/>
            <a:ext cx="7086600" cy="762000"/>
          </a:xfrm>
        </p:spPr>
        <p:txBody>
          <a:bodyPr>
            <a:normAutofit fontScale="90000"/>
          </a:bodyPr>
          <a:lstStyle/>
          <a:p>
            <a:r>
              <a:rPr lang="en-US" smtClean="0"/>
              <a:t>Case Study - Funding</a:t>
            </a:r>
            <a:br>
              <a:rPr lang="en-US" smtClean="0"/>
            </a:br>
            <a:r>
              <a:rPr lang="en-US" smtClean="0"/>
              <a:t>Enron - Subic Bay, Philippines</a:t>
            </a:r>
          </a:p>
        </p:txBody>
      </p:sp>
    </p:spTree>
    <p:extLst>
      <p:ext uri="{BB962C8B-B14F-4D97-AF65-F5344CB8AC3E}">
        <p14:creationId xmlns:p14="http://schemas.microsoft.com/office/powerpoint/2010/main" val="131232802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ChangeArrowheads="1"/>
          </p:cNvSpPr>
          <p:nvPr>
            <p:ph type="title"/>
          </p:nvPr>
        </p:nvSpPr>
        <p:spPr>
          <a:xfrm>
            <a:off x="685800" y="228600"/>
            <a:ext cx="7772400" cy="838200"/>
          </a:xfrm>
        </p:spPr>
        <p:txBody>
          <a:bodyPr>
            <a:noAutofit/>
          </a:bodyPr>
          <a:lstStyle/>
          <a:p>
            <a:r>
              <a:rPr lang="en-AU" sz="3200" dirty="0" smtClean="0"/>
              <a:t>113 MW Diesel Generator Power Station</a:t>
            </a:r>
            <a:br>
              <a:rPr lang="en-AU" sz="3200" dirty="0" smtClean="0"/>
            </a:br>
            <a:r>
              <a:rPr lang="en-AU" sz="3200" dirty="0" smtClean="0"/>
              <a:t>Subic Bay, Philippines</a:t>
            </a:r>
          </a:p>
        </p:txBody>
      </p:sp>
      <p:sp>
        <p:nvSpPr>
          <p:cNvPr id="146435" name="Rectangle 3"/>
          <p:cNvSpPr>
            <a:spLocks noGrp="1" noChangeArrowheads="1"/>
          </p:cNvSpPr>
          <p:nvPr>
            <p:ph type="body" idx="1"/>
          </p:nvPr>
        </p:nvSpPr>
        <p:spPr>
          <a:xfrm>
            <a:off x="685800" y="1524000"/>
            <a:ext cx="7772400" cy="4343400"/>
          </a:xfrm>
        </p:spPr>
        <p:txBody>
          <a:bodyPr>
            <a:noAutofit/>
          </a:bodyPr>
          <a:lstStyle/>
          <a:p>
            <a:pPr>
              <a:lnSpc>
                <a:spcPct val="80000"/>
              </a:lnSpc>
              <a:buFontTx/>
              <a:buNone/>
            </a:pPr>
            <a:r>
              <a:rPr lang="en-AU" sz="1600" dirty="0" smtClean="0"/>
              <a:t>Sources of Funds:</a:t>
            </a:r>
          </a:p>
          <a:p>
            <a:pPr>
              <a:lnSpc>
                <a:spcPct val="80000"/>
              </a:lnSpc>
              <a:buFontTx/>
              <a:buNone/>
            </a:pPr>
            <a:r>
              <a:rPr lang="en-AU" sz="1600" dirty="0" smtClean="0"/>
              <a:t>	Notes						$  105 M</a:t>
            </a:r>
          </a:p>
          <a:p>
            <a:pPr>
              <a:lnSpc>
                <a:spcPct val="80000"/>
              </a:lnSpc>
              <a:buFontTx/>
              <a:buNone/>
            </a:pPr>
            <a:r>
              <a:rPr lang="en-AU" sz="1600" dirty="0" smtClean="0"/>
              <a:t>	Subordinated Note		  		         7</a:t>
            </a:r>
          </a:p>
          <a:p>
            <a:pPr>
              <a:lnSpc>
                <a:spcPct val="80000"/>
              </a:lnSpc>
              <a:buFontTx/>
              <a:buNone/>
            </a:pPr>
            <a:r>
              <a:rPr lang="en-AU" sz="1600" dirty="0" smtClean="0"/>
              <a:t>	Contr. Of Shareholders	                          		       28</a:t>
            </a:r>
          </a:p>
          <a:p>
            <a:pPr>
              <a:lnSpc>
                <a:spcPct val="80000"/>
              </a:lnSpc>
              <a:buFontTx/>
              <a:buNone/>
            </a:pPr>
            <a:r>
              <a:rPr lang="en-AU" sz="1600" dirty="0" smtClean="0"/>
              <a:t>	Working Capital			        		         2</a:t>
            </a:r>
          </a:p>
          <a:p>
            <a:pPr>
              <a:lnSpc>
                <a:spcPct val="80000"/>
              </a:lnSpc>
              <a:buFontTx/>
              <a:buNone/>
            </a:pPr>
            <a:r>
              <a:rPr lang="en-AU" sz="1600" dirty="0" smtClean="0"/>
              <a:t>		TOTAL					$   142</a:t>
            </a:r>
          </a:p>
          <a:p>
            <a:pPr>
              <a:lnSpc>
                <a:spcPct val="80000"/>
              </a:lnSpc>
              <a:buFontTx/>
              <a:buNone/>
            </a:pPr>
            <a:r>
              <a:rPr lang="en-AU" sz="1600" dirty="0" smtClean="0"/>
              <a:t>Uses of Funds:</a:t>
            </a:r>
          </a:p>
          <a:p>
            <a:pPr>
              <a:lnSpc>
                <a:spcPct val="80000"/>
              </a:lnSpc>
              <a:buFontTx/>
              <a:buNone/>
            </a:pPr>
            <a:r>
              <a:rPr lang="en-AU" sz="1600" dirty="0" smtClean="0"/>
              <a:t>	Turnkey Contractor  				$  112 M</a:t>
            </a:r>
          </a:p>
          <a:p>
            <a:pPr>
              <a:lnSpc>
                <a:spcPct val="80000"/>
              </a:lnSpc>
              <a:buFontTx/>
              <a:buNone/>
            </a:pPr>
            <a:r>
              <a:rPr lang="en-AU" sz="1600" dirty="0" smtClean="0"/>
              <a:t>	Bonus to Turnkey Contractor	                   	        		        7</a:t>
            </a:r>
          </a:p>
          <a:p>
            <a:pPr>
              <a:lnSpc>
                <a:spcPct val="80000"/>
              </a:lnSpc>
              <a:buFontTx/>
              <a:buNone/>
            </a:pPr>
            <a:r>
              <a:rPr lang="en-AU" sz="1600" dirty="0" smtClean="0"/>
              <a:t>	Development and other related costs and Fees		      14</a:t>
            </a:r>
          </a:p>
          <a:p>
            <a:pPr>
              <a:lnSpc>
                <a:spcPct val="80000"/>
              </a:lnSpc>
              <a:buFontTx/>
              <a:buNone/>
            </a:pPr>
            <a:r>
              <a:rPr lang="en-AU" sz="1600" dirty="0" smtClean="0"/>
              <a:t>	Pre </a:t>
            </a:r>
            <a:r>
              <a:rPr lang="en-AU" sz="1600" dirty="0" smtClean="0"/>
              <a:t>operating, </a:t>
            </a:r>
            <a:r>
              <a:rPr lang="en-AU" sz="1600" dirty="0" smtClean="0"/>
              <a:t>Start-up and Commissioning Costs    	      	        3</a:t>
            </a:r>
          </a:p>
          <a:p>
            <a:pPr>
              <a:lnSpc>
                <a:spcPct val="80000"/>
              </a:lnSpc>
              <a:buFontTx/>
              <a:buNone/>
            </a:pPr>
            <a:r>
              <a:rPr lang="en-AU" sz="1600" dirty="0" smtClean="0"/>
              <a:t>	IDC					         	        4</a:t>
            </a:r>
          </a:p>
          <a:p>
            <a:pPr>
              <a:lnSpc>
                <a:spcPct val="80000"/>
              </a:lnSpc>
              <a:buFontTx/>
              <a:buNone/>
            </a:pPr>
            <a:r>
              <a:rPr lang="en-AU" sz="1600" dirty="0" smtClean="0"/>
              <a:t>	Working Capital				                             2</a:t>
            </a:r>
          </a:p>
          <a:p>
            <a:pPr>
              <a:lnSpc>
                <a:spcPct val="80000"/>
              </a:lnSpc>
              <a:buFontTx/>
              <a:buNone/>
            </a:pPr>
            <a:r>
              <a:rPr lang="en-AU" sz="1600" dirty="0" smtClean="0"/>
              <a:t>		TOTAL					$   142</a:t>
            </a:r>
          </a:p>
          <a:p>
            <a:pPr>
              <a:lnSpc>
                <a:spcPct val="80000"/>
              </a:lnSpc>
              <a:buFontTx/>
              <a:buNone/>
            </a:pPr>
            <a:endParaRPr lang="en-AU" sz="1600" dirty="0" smtClean="0"/>
          </a:p>
        </p:txBody>
      </p:sp>
      <p:sp>
        <p:nvSpPr>
          <p:cNvPr id="146436" name="Line 4"/>
          <p:cNvSpPr>
            <a:spLocks noChangeShapeType="1"/>
          </p:cNvSpPr>
          <p:nvPr/>
        </p:nvSpPr>
        <p:spPr bwMode="auto">
          <a:xfrm>
            <a:off x="838200" y="1219200"/>
            <a:ext cx="7620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304753549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Title 6"/>
          <p:cNvSpPr>
            <a:spLocks noGrp="1"/>
          </p:cNvSpPr>
          <p:nvPr>
            <p:ph type="title"/>
          </p:nvPr>
        </p:nvSpPr>
        <p:spPr/>
        <p:txBody>
          <a:bodyPr/>
          <a:lstStyle/>
          <a:p>
            <a:r>
              <a:rPr lang="en-US" smtClean="0"/>
              <a:t>Subic Covenants</a:t>
            </a:r>
          </a:p>
        </p:txBody>
      </p:sp>
      <p:sp>
        <p:nvSpPr>
          <p:cNvPr id="147459" name="Content Placeholder 7"/>
          <p:cNvSpPr>
            <a:spLocks noGrp="1"/>
          </p:cNvSpPr>
          <p:nvPr>
            <p:ph idx="1"/>
          </p:nvPr>
        </p:nvSpPr>
        <p:spPr>
          <a:xfrm>
            <a:off x="609600" y="1219200"/>
            <a:ext cx="8153400" cy="4953000"/>
          </a:xfrm>
        </p:spPr>
        <p:txBody>
          <a:bodyPr/>
          <a:lstStyle/>
          <a:p>
            <a:r>
              <a:rPr lang="en-US" sz="1600" smtClean="0"/>
              <a:t>Financial Covenants</a:t>
            </a:r>
          </a:p>
          <a:p>
            <a:pPr lvl="1"/>
            <a:r>
              <a:rPr lang="en-US" sz="1600" smtClean="0"/>
              <a:t>Debt Service Cover Ratio  1.10</a:t>
            </a:r>
          </a:p>
          <a:p>
            <a:pPr lvl="1"/>
            <a:r>
              <a:rPr lang="en-US" sz="1600" smtClean="0"/>
              <a:t>Debt Service Reserve Account: 6mos debt service deposit</a:t>
            </a:r>
          </a:p>
          <a:p>
            <a:pPr lvl="1"/>
            <a:r>
              <a:rPr lang="en-US" sz="1600" smtClean="0"/>
              <a:t>Debt Payment Account: monthly retention</a:t>
            </a:r>
          </a:p>
          <a:p>
            <a:pPr lvl="1"/>
            <a:r>
              <a:rPr lang="en-US" sz="1600" smtClean="0"/>
              <a:t>Restrictions on</a:t>
            </a:r>
          </a:p>
          <a:p>
            <a:pPr lvl="2"/>
            <a:r>
              <a:rPr lang="en-US" smtClean="0"/>
              <a:t>additional indebtedness other than</a:t>
            </a:r>
          </a:p>
          <a:p>
            <a:pPr lvl="4"/>
            <a:r>
              <a:rPr lang="en-US" smtClean="0"/>
              <a:t>financing acquisition of Additional Facilities @ max 75%</a:t>
            </a:r>
          </a:p>
          <a:p>
            <a:pPr lvl="4"/>
            <a:r>
              <a:rPr lang="en-US" smtClean="0"/>
              <a:t>financing scheduled payments to EPOC</a:t>
            </a:r>
          </a:p>
          <a:p>
            <a:pPr lvl="4"/>
            <a:r>
              <a:rPr lang="en-US" smtClean="0"/>
              <a:t>subordinated debt &lt; US$ 25mln</a:t>
            </a:r>
          </a:p>
          <a:p>
            <a:pPr lvl="4"/>
            <a:r>
              <a:rPr lang="en-US" smtClean="0"/>
              <a:t>working capital loan</a:t>
            </a:r>
          </a:p>
          <a:p>
            <a:pPr lvl="2"/>
            <a:r>
              <a:rPr lang="en-US" smtClean="0"/>
              <a:t>shareholder payments / repayments</a:t>
            </a:r>
          </a:p>
          <a:p>
            <a:pPr lvl="2"/>
            <a:r>
              <a:rPr lang="en-US" smtClean="0"/>
              <a:t>payments of sub-debt</a:t>
            </a:r>
          </a:p>
          <a:p>
            <a:pPr lvl="2"/>
            <a:r>
              <a:rPr lang="en-US" smtClean="0"/>
              <a:t>investments other than permitted investments</a:t>
            </a:r>
            <a:endParaRPr lang="nl-NL" smtClean="0"/>
          </a:p>
          <a:p>
            <a:endParaRPr lang="en-US" sz="1600" smtClean="0"/>
          </a:p>
        </p:txBody>
      </p:sp>
      <p:sp>
        <p:nvSpPr>
          <p:cNvPr id="147460" name="Date Placeholder 3"/>
          <p:cNvSpPr>
            <a:spLocks noGrp="1"/>
          </p:cNvSpPr>
          <p:nvPr>
            <p:ph type="dt" sz="quarter" idx="4294967295"/>
          </p:nvPr>
        </p:nvSpPr>
        <p:spPr bwMode="auto">
          <a:xfrm>
            <a:off x="0" y="6248400"/>
            <a:ext cx="19050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charset="0"/>
              </a:defRPr>
            </a:lvl1pPr>
            <a:lvl2pPr marL="742950" indent="-285750">
              <a:defRPr sz="1200">
                <a:solidFill>
                  <a:schemeClr val="tx1"/>
                </a:solidFill>
                <a:latin typeface="Arial" charset="0"/>
              </a:defRPr>
            </a:lvl2pPr>
            <a:lvl3pPr marL="1143000" indent="-228600">
              <a:defRPr sz="1200">
                <a:solidFill>
                  <a:schemeClr val="tx1"/>
                </a:solidFill>
                <a:latin typeface="Arial" charset="0"/>
              </a:defRPr>
            </a:lvl3pPr>
            <a:lvl4pPr marL="1600200" indent="-228600">
              <a:defRPr sz="1200">
                <a:solidFill>
                  <a:schemeClr val="tx1"/>
                </a:solidFill>
                <a:latin typeface="Arial" charset="0"/>
              </a:defRPr>
            </a:lvl4pPr>
            <a:lvl5pPr marL="2057400" indent="-22860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r>
              <a:rPr lang="en-AU"/>
              <a:t>May 18, 2001</a:t>
            </a:r>
          </a:p>
        </p:txBody>
      </p:sp>
      <p:sp>
        <p:nvSpPr>
          <p:cNvPr id="147461" name="Slide Number Placeholder 5"/>
          <p:cNvSpPr>
            <a:spLocks noGrp="1"/>
          </p:cNvSpPr>
          <p:nvPr>
            <p:ph type="sldNum" sz="quarter" idx="4294967295"/>
          </p:nvPr>
        </p:nvSpPr>
        <p:spPr bwMode="auto">
          <a:xfrm>
            <a:off x="7239000" y="6248400"/>
            <a:ext cx="19050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charset="0"/>
              </a:defRPr>
            </a:lvl1pPr>
            <a:lvl2pPr marL="742950" indent="-285750">
              <a:defRPr sz="1200">
                <a:solidFill>
                  <a:schemeClr val="tx1"/>
                </a:solidFill>
                <a:latin typeface="Arial" charset="0"/>
              </a:defRPr>
            </a:lvl2pPr>
            <a:lvl3pPr marL="1143000" indent="-228600">
              <a:defRPr sz="1200">
                <a:solidFill>
                  <a:schemeClr val="tx1"/>
                </a:solidFill>
                <a:latin typeface="Arial" charset="0"/>
              </a:defRPr>
            </a:lvl3pPr>
            <a:lvl4pPr marL="1600200" indent="-228600">
              <a:defRPr sz="1200">
                <a:solidFill>
                  <a:schemeClr val="tx1"/>
                </a:solidFill>
                <a:latin typeface="Arial" charset="0"/>
              </a:defRPr>
            </a:lvl4pPr>
            <a:lvl5pPr marL="2057400" indent="-22860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fld id="{D1FC8B09-B81F-4D70-870D-DDBFDF45C097}" type="slidenum">
              <a:rPr lang="en-AU"/>
              <a:pPr/>
              <a:t>28</a:t>
            </a:fld>
            <a:endParaRPr lang="en-AU"/>
          </a:p>
        </p:txBody>
      </p:sp>
    </p:spTree>
    <p:extLst>
      <p:ext uri="{BB962C8B-B14F-4D97-AF65-F5344CB8AC3E}">
        <p14:creationId xmlns:p14="http://schemas.microsoft.com/office/powerpoint/2010/main" val="37307949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3"/>
          <p:cNvSpPr>
            <a:spLocks noGrp="1" noChangeArrowheads="1"/>
          </p:cNvSpPr>
          <p:nvPr>
            <p:ph type="body" idx="1"/>
          </p:nvPr>
        </p:nvSpPr>
        <p:spPr>
          <a:xfrm>
            <a:off x="685800" y="1676400"/>
            <a:ext cx="7772400" cy="3962400"/>
          </a:xfrm>
        </p:spPr>
        <p:txBody>
          <a:bodyPr/>
          <a:lstStyle/>
          <a:p>
            <a:pPr>
              <a:lnSpc>
                <a:spcPct val="75000"/>
              </a:lnSpc>
              <a:spcBef>
                <a:spcPct val="0"/>
              </a:spcBef>
              <a:buFontTx/>
              <a:buNone/>
            </a:pPr>
            <a:r>
              <a:rPr lang="en-AU" sz="1600" smtClean="0"/>
              <a:t>In Conclusion:</a:t>
            </a:r>
          </a:p>
          <a:p>
            <a:pPr>
              <a:lnSpc>
                <a:spcPct val="75000"/>
              </a:lnSpc>
              <a:spcBef>
                <a:spcPct val="0"/>
              </a:spcBef>
              <a:buFontTx/>
              <a:buNone/>
            </a:pPr>
            <a:endParaRPr lang="en-AU" sz="1600" smtClean="0"/>
          </a:p>
          <a:p>
            <a:pPr lvl="1">
              <a:lnSpc>
                <a:spcPct val="75000"/>
              </a:lnSpc>
              <a:spcBef>
                <a:spcPct val="0"/>
              </a:spcBef>
            </a:pPr>
            <a:r>
              <a:rPr lang="en-AU" sz="1600" smtClean="0"/>
              <a:t>Attractive Return</a:t>
            </a:r>
          </a:p>
          <a:p>
            <a:pPr>
              <a:lnSpc>
                <a:spcPct val="75000"/>
              </a:lnSpc>
              <a:spcBef>
                <a:spcPct val="0"/>
              </a:spcBef>
            </a:pPr>
            <a:endParaRPr lang="en-AU" sz="1600" smtClean="0"/>
          </a:p>
          <a:p>
            <a:pPr lvl="1">
              <a:lnSpc>
                <a:spcPct val="75000"/>
              </a:lnSpc>
              <a:spcBef>
                <a:spcPct val="0"/>
              </a:spcBef>
            </a:pPr>
            <a:r>
              <a:rPr lang="en-AU" sz="1600" smtClean="0"/>
              <a:t>Well Structured Deal</a:t>
            </a:r>
          </a:p>
          <a:p>
            <a:pPr>
              <a:lnSpc>
                <a:spcPct val="75000"/>
              </a:lnSpc>
              <a:spcBef>
                <a:spcPct val="0"/>
              </a:spcBef>
            </a:pPr>
            <a:endParaRPr lang="en-AU" sz="1600" smtClean="0"/>
          </a:p>
          <a:p>
            <a:pPr lvl="1">
              <a:lnSpc>
                <a:spcPct val="75000"/>
              </a:lnSpc>
              <a:spcBef>
                <a:spcPct val="0"/>
              </a:spcBef>
            </a:pPr>
            <a:r>
              <a:rPr lang="en-AU" sz="1600" smtClean="0"/>
              <a:t>Solid Sponsors (Enron, NAPOCOR and the Philippine Government)</a:t>
            </a:r>
          </a:p>
          <a:p>
            <a:pPr>
              <a:lnSpc>
                <a:spcPct val="75000"/>
              </a:lnSpc>
              <a:spcBef>
                <a:spcPct val="0"/>
              </a:spcBef>
            </a:pPr>
            <a:endParaRPr lang="en-AU" sz="1600" smtClean="0"/>
          </a:p>
          <a:p>
            <a:pPr lvl="1">
              <a:lnSpc>
                <a:spcPct val="75000"/>
              </a:lnSpc>
              <a:spcBef>
                <a:spcPct val="0"/>
              </a:spcBef>
            </a:pPr>
            <a:r>
              <a:rPr lang="en-AU" sz="1600" smtClean="0"/>
              <a:t>Manageable Risks</a:t>
            </a:r>
          </a:p>
          <a:p>
            <a:pPr>
              <a:lnSpc>
                <a:spcPct val="75000"/>
              </a:lnSpc>
              <a:spcBef>
                <a:spcPct val="0"/>
              </a:spcBef>
            </a:pPr>
            <a:endParaRPr lang="en-AU" sz="1600" smtClean="0"/>
          </a:p>
          <a:p>
            <a:pPr lvl="1">
              <a:lnSpc>
                <a:spcPct val="75000"/>
              </a:lnSpc>
              <a:spcBef>
                <a:spcPct val="0"/>
              </a:spcBef>
            </a:pPr>
            <a:r>
              <a:rPr lang="en-AU" sz="1600" smtClean="0"/>
              <a:t>Minimum Take:	US$ 20 Million</a:t>
            </a:r>
          </a:p>
          <a:p>
            <a:pPr>
              <a:lnSpc>
                <a:spcPct val="75000"/>
              </a:lnSpc>
              <a:spcBef>
                <a:spcPct val="0"/>
              </a:spcBef>
              <a:buFontTx/>
              <a:buNone/>
            </a:pPr>
            <a:endParaRPr lang="en-AU" sz="1600" smtClean="0"/>
          </a:p>
          <a:p>
            <a:pPr>
              <a:lnSpc>
                <a:spcPct val="75000"/>
              </a:lnSpc>
              <a:spcBef>
                <a:spcPct val="0"/>
              </a:spcBef>
            </a:pPr>
            <a:endParaRPr lang="en-AU" sz="1600" smtClean="0"/>
          </a:p>
        </p:txBody>
      </p:sp>
      <p:sp>
        <p:nvSpPr>
          <p:cNvPr id="148483" name="Title 4"/>
          <p:cNvSpPr>
            <a:spLocks noGrp="1"/>
          </p:cNvSpPr>
          <p:nvPr>
            <p:ph type="title"/>
          </p:nvPr>
        </p:nvSpPr>
        <p:spPr/>
        <p:txBody>
          <a:bodyPr>
            <a:normAutofit fontScale="90000"/>
          </a:bodyPr>
          <a:lstStyle/>
          <a:p>
            <a:r>
              <a:rPr lang="en-US" smtClean="0"/>
              <a:t>Conclusion from Investor Perspective</a:t>
            </a:r>
          </a:p>
        </p:txBody>
      </p:sp>
    </p:spTree>
    <p:extLst>
      <p:ext uri="{BB962C8B-B14F-4D97-AF65-F5344CB8AC3E}">
        <p14:creationId xmlns:p14="http://schemas.microsoft.com/office/powerpoint/2010/main" val="372094535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Title 1"/>
          <p:cNvSpPr>
            <a:spLocks noGrp="1"/>
          </p:cNvSpPr>
          <p:nvPr>
            <p:ph type="title"/>
          </p:nvPr>
        </p:nvSpPr>
        <p:spPr/>
        <p:txBody>
          <a:bodyPr>
            <a:normAutofit fontScale="90000"/>
          </a:bodyPr>
          <a:lstStyle/>
          <a:p>
            <a:r>
              <a:rPr lang="en-US" smtClean="0"/>
              <a:t>Background on Existing State-Owned Utility Company</a:t>
            </a:r>
          </a:p>
        </p:txBody>
      </p:sp>
      <p:sp>
        <p:nvSpPr>
          <p:cNvPr id="121859" name="Content Placeholder 2"/>
          <p:cNvSpPr>
            <a:spLocks noGrp="1"/>
          </p:cNvSpPr>
          <p:nvPr>
            <p:ph idx="1"/>
          </p:nvPr>
        </p:nvSpPr>
        <p:spPr/>
        <p:txBody>
          <a:bodyPr>
            <a:normAutofit fontScale="85000" lnSpcReduction="20000"/>
          </a:bodyPr>
          <a:lstStyle/>
          <a:p>
            <a:r>
              <a:rPr lang="en-US" smtClean="0"/>
              <a:t>Approx. 72% of NAPOCOR’s capacity is in Luzon.</a:t>
            </a:r>
          </a:p>
          <a:p>
            <a:r>
              <a:rPr lang="en-US" smtClean="0"/>
              <a:t>Existing plant capacity exceeds peak demand (est. at 3,473 MW).</a:t>
            </a:r>
          </a:p>
          <a:p>
            <a:r>
              <a:rPr lang="en-US" smtClean="0"/>
              <a:t>NAPOCOR unable to operate its plants at full capacity,  only 2,333 MW (50%) of 4,639 MW total Luzon       capacity.</a:t>
            </a:r>
          </a:p>
          <a:p>
            <a:r>
              <a:rPr lang="en-US" smtClean="0"/>
              <a:t>Frequent closure of existing plants due to deterioration of oil based plants.</a:t>
            </a:r>
          </a:p>
          <a:p>
            <a:r>
              <a:rPr lang="en-US" smtClean="0"/>
              <a:t>Failure to undertake regular maintenance of certain plants</a:t>
            </a:r>
          </a:p>
          <a:p>
            <a:r>
              <a:rPr lang="en-US" smtClean="0"/>
              <a:t>Postponed maintenance due to insufficient power reserve</a:t>
            </a:r>
          </a:p>
          <a:p>
            <a:endParaRPr lang="en-US" smtClean="0"/>
          </a:p>
          <a:p>
            <a:endParaRPr lang="en-US" smtClean="0"/>
          </a:p>
          <a:p>
            <a:endParaRPr lang="en-US" smtClean="0"/>
          </a:p>
        </p:txBody>
      </p:sp>
    </p:spTree>
    <p:extLst>
      <p:ext uri="{BB962C8B-B14F-4D97-AF65-F5344CB8AC3E}">
        <p14:creationId xmlns:p14="http://schemas.microsoft.com/office/powerpoint/2010/main" val="418173010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457200" y="1905000"/>
            <a:ext cx="8305800" cy="2554288"/>
          </a:xfrm>
          <a:prstGeom prst="rect">
            <a:avLst/>
          </a:prstGeom>
          <a:noFill/>
          <a:ln w="9525">
            <a:noFill/>
            <a:miter lim="800000"/>
            <a:headEnd/>
            <a:tailEnd/>
          </a:ln>
          <a:effectLst/>
        </p:spPr>
        <p:txBody>
          <a:bodyPr>
            <a:spAutoFit/>
          </a:bodyPr>
          <a:lstStyle/>
          <a:p>
            <a:pPr algn="l">
              <a:buClr>
                <a:srgbClr val="FF0000"/>
              </a:buClr>
              <a:buSzPct val="150000"/>
              <a:buFontTx/>
              <a:buChar char="•"/>
              <a:defRPr/>
            </a:pPr>
            <a:r>
              <a:rPr lang="en-GB" sz="1600" dirty="0">
                <a:latin typeface="+mn-lt"/>
              </a:rPr>
              <a:t> BORROWER 		- Subic Power Corporation</a:t>
            </a:r>
          </a:p>
          <a:p>
            <a:pPr algn="l">
              <a:buClr>
                <a:srgbClr val="FF0000"/>
              </a:buClr>
              <a:buSzPct val="150000"/>
              <a:buFontTx/>
              <a:buChar char="•"/>
              <a:defRPr/>
            </a:pPr>
            <a:r>
              <a:rPr lang="en-GB" sz="1600" dirty="0">
                <a:latin typeface="+mn-lt"/>
              </a:rPr>
              <a:t> Amount			- USD 105 million</a:t>
            </a:r>
          </a:p>
          <a:p>
            <a:pPr algn="l">
              <a:buClr>
                <a:srgbClr val="FF0000"/>
              </a:buClr>
              <a:buSzPct val="150000"/>
              <a:buFontTx/>
              <a:buChar char="•"/>
              <a:defRPr/>
            </a:pPr>
            <a:r>
              <a:rPr lang="en-GB" sz="1600" dirty="0">
                <a:latin typeface="+mn-lt"/>
              </a:rPr>
              <a:t> Maturity			- 15 years</a:t>
            </a:r>
          </a:p>
          <a:p>
            <a:pPr algn="l">
              <a:buClr>
                <a:srgbClr val="FF0000"/>
              </a:buClr>
              <a:buSzPct val="150000"/>
              <a:defRPr/>
            </a:pPr>
            <a:endParaRPr lang="en-GB" sz="1600" dirty="0">
              <a:latin typeface="+mn-lt"/>
            </a:endParaRPr>
          </a:p>
          <a:p>
            <a:pPr algn="l">
              <a:buClr>
                <a:srgbClr val="FF0000"/>
              </a:buClr>
              <a:buSzPct val="150000"/>
              <a:buFontTx/>
              <a:buChar char="•"/>
              <a:defRPr/>
            </a:pPr>
            <a:r>
              <a:rPr lang="en-GB" sz="1600" dirty="0">
                <a:latin typeface="+mn-lt"/>
              </a:rPr>
              <a:t> Payments of Principal &amp; Interest are fully guaranteed by Enron Corporation until the Facility Completion Date. </a:t>
            </a:r>
          </a:p>
          <a:p>
            <a:pPr algn="l">
              <a:buClr>
                <a:srgbClr val="FF0000"/>
              </a:buClr>
              <a:buSzPct val="150000"/>
              <a:defRPr/>
            </a:pPr>
            <a:endParaRPr lang="en-GB" sz="1600" dirty="0">
              <a:latin typeface="+mn-lt"/>
            </a:endParaRPr>
          </a:p>
          <a:p>
            <a:pPr algn="l">
              <a:buClr>
                <a:srgbClr val="FF0000"/>
              </a:buClr>
              <a:buSzPct val="150000"/>
              <a:buFontTx/>
              <a:buChar char="•"/>
              <a:defRPr/>
            </a:pPr>
            <a:r>
              <a:rPr lang="en-GB" sz="1600" dirty="0">
                <a:latin typeface="+mn-lt"/>
              </a:rPr>
              <a:t> Repayment 		- equal semi-annual Jun 28/Dec 28.</a:t>
            </a:r>
          </a:p>
          <a:p>
            <a:pPr algn="l">
              <a:buClr>
                <a:srgbClr val="FF0000"/>
              </a:buClr>
              <a:buSzPct val="150000"/>
              <a:buFontTx/>
              <a:buChar char="•"/>
              <a:defRPr/>
            </a:pPr>
            <a:r>
              <a:rPr lang="en-GB" sz="1600" dirty="0">
                <a:latin typeface="+mn-lt"/>
              </a:rPr>
              <a:t> Interest is accrued 	- 9 1/2 % </a:t>
            </a:r>
            <a:r>
              <a:rPr lang="en-GB" sz="1600" dirty="0" err="1">
                <a:latin typeface="+mn-lt"/>
              </a:rPr>
              <a:t>p.a</a:t>
            </a:r>
            <a:r>
              <a:rPr lang="en-GB" sz="1600" dirty="0">
                <a:latin typeface="+mn-lt"/>
              </a:rPr>
              <a:t> payable semi annual.</a:t>
            </a:r>
          </a:p>
          <a:p>
            <a:pPr algn="l">
              <a:buClr>
                <a:srgbClr val="FF0000"/>
              </a:buClr>
              <a:buSzPct val="150000"/>
              <a:buFontTx/>
              <a:buChar char="•"/>
              <a:defRPr/>
            </a:pPr>
            <a:r>
              <a:rPr lang="en-GB" sz="1600" dirty="0">
                <a:latin typeface="+mn-lt"/>
              </a:rPr>
              <a:t>Interest base and Margin	- US Treasuries 15 Y + 385 </a:t>
            </a:r>
            <a:r>
              <a:rPr lang="en-GB" sz="1600" dirty="0" err="1">
                <a:latin typeface="+mn-lt"/>
              </a:rPr>
              <a:t>bp</a:t>
            </a:r>
            <a:r>
              <a:rPr lang="en-GB" sz="1600" dirty="0">
                <a:latin typeface="+mn-lt"/>
              </a:rPr>
              <a:t> fixed rate</a:t>
            </a:r>
          </a:p>
        </p:txBody>
      </p:sp>
      <p:sp>
        <p:nvSpPr>
          <p:cNvPr id="149507" name="Rectangle 3"/>
          <p:cNvSpPr>
            <a:spLocks noGrp="1" noChangeArrowheads="1"/>
          </p:cNvSpPr>
          <p:nvPr>
            <p:ph type="title"/>
          </p:nvPr>
        </p:nvSpPr>
        <p:spPr>
          <a:xfrm>
            <a:off x="609600" y="304800"/>
            <a:ext cx="7772400" cy="762000"/>
          </a:xfrm>
        </p:spPr>
        <p:txBody>
          <a:bodyPr/>
          <a:lstStyle/>
          <a:p>
            <a:r>
              <a:rPr lang="nl-NL" sz="2400" smtClean="0">
                <a:solidFill>
                  <a:schemeClr val="tx1"/>
                </a:solidFill>
              </a:rPr>
              <a:t>Bond issue un</a:t>
            </a:r>
            <a:r>
              <a:rPr lang="en-US" sz="2400" smtClean="0">
                <a:solidFill>
                  <a:schemeClr val="tx1"/>
                </a:solidFill>
              </a:rPr>
              <a:t>der rule</a:t>
            </a:r>
            <a:r>
              <a:rPr lang="nl-NL" sz="2400" smtClean="0">
                <a:solidFill>
                  <a:schemeClr val="tx1"/>
                </a:solidFill>
              </a:rPr>
              <a:t> 144 A</a:t>
            </a:r>
          </a:p>
        </p:txBody>
      </p:sp>
    </p:spTree>
    <p:extLst>
      <p:ext uri="{BB962C8B-B14F-4D97-AF65-F5344CB8AC3E}">
        <p14:creationId xmlns:p14="http://schemas.microsoft.com/office/powerpoint/2010/main" val="354882179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ChangeArrowheads="1"/>
          </p:cNvSpPr>
          <p:nvPr>
            <p:ph type="title"/>
          </p:nvPr>
        </p:nvSpPr>
        <p:spPr>
          <a:xfrm>
            <a:off x="685800" y="609600"/>
            <a:ext cx="7772400" cy="1143000"/>
          </a:xfrm>
          <a:noFill/>
        </p:spPr>
        <p:txBody>
          <a:bodyPr lIns="91440" tIns="45720" rIns="91440" bIns="45720"/>
          <a:lstStyle/>
          <a:p>
            <a:r>
              <a:rPr lang="en-US" smtClean="0"/>
              <a:t>Key Defaults</a:t>
            </a:r>
          </a:p>
        </p:txBody>
      </p:sp>
      <p:sp>
        <p:nvSpPr>
          <p:cNvPr id="150531" name="Rectangle 3"/>
          <p:cNvSpPr>
            <a:spLocks noGrp="1" noChangeArrowheads="1"/>
          </p:cNvSpPr>
          <p:nvPr>
            <p:ph type="body" idx="1"/>
          </p:nvPr>
        </p:nvSpPr>
        <p:spPr>
          <a:xfrm>
            <a:off x="685800" y="1600200"/>
            <a:ext cx="7772400" cy="4114800"/>
          </a:xfrm>
        </p:spPr>
        <p:txBody>
          <a:bodyPr/>
          <a:lstStyle/>
          <a:p>
            <a:r>
              <a:rPr lang="en-US" sz="1600" smtClean="0"/>
              <a:t>Failure to pay principal/ interest within 15 days after due dates</a:t>
            </a:r>
          </a:p>
          <a:p>
            <a:r>
              <a:rPr lang="en-US" sz="1600" smtClean="0"/>
              <a:t>Fails to perform following covenants</a:t>
            </a:r>
          </a:p>
          <a:p>
            <a:pPr lvl="1"/>
            <a:r>
              <a:rPr lang="en-US" sz="1600" smtClean="0"/>
              <a:t>maintain DSRA, DPA &amp; Revenue account &amp; payments therein</a:t>
            </a:r>
          </a:p>
          <a:p>
            <a:pPr lvl="1"/>
            <a:r>
              <a:rPr lang="en-US" sz="1600" smtClean="0"/>
              <a:t>amendment of project contracts or merge/ sell assets outside indenture</a:t>
            </a:r>
          </a:p>
          <a:p>
            <a:pPr lvl="1"/>
            <a:r>
              <a:rPr lang="en-US" sz="1600" smtClean="0"/>
              <a:t>default on other indebtedness over $1 mn. - right of acceleration  not waived</a:t>
            </a:r>
          </a:p>
          <a:p>
            <a:pPr lvl="1"/>
            <a:r>
              <a:rPr lang="en-US" sz="1600" smtClean="0"/>
              <a:t>Ceasure of BOT/ Performance undertaking and/ or reduction under BOT by over 2% and modification of Performance u’tkg. for the same</a:t>
            </a:r>
          </a:p>
          <a:p>
            <a:pPr lvl="1"/>
            <a:r>
              <a:rPr lang="en-US" sz="1600" smtClean="0"/>
              <a:t>Enron’s completion guarantee held invalid/ unenforceable</a:t>
            </a:r>
          </a:p>
          <a:p>
            <a:pPr lvl="1"/>
            <a:r>
              <a:rPr lang="en-US" sz="1600" smtClean="0"/>
              <a:t>NAPOCOR’s bankruptcy and Govt.’s non-confirmation of performance u’tkg.</a:t>
            </a:r>
          </a:p>
        </p:txBody>
      </p:sp>
    </p:spTree>
    <p:extLst>
      <p:ext uri="{BB962C8B-B14F-4D97-AF65-F5344CB8AC3E}">
        <p14:creationId xmlns:p14="http://schemas.microsoft.com/office/powerpoint/2010/main" val="429399568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Title 1"/>
          <p:cNvSpPr>
            <a:spLocks noGrp="1"/>
          </p:cNvSpPr>
          <p:nvPr>
            <p:ph type="title"/>
          </p:nvPr>
        </p:nvSpPr>
        <p:spPr/>
        <p:txBody>
          <a:bodyPr/>
          <a:lstStyle/>
          <a:p>
            <a:r>
              <a:rPr lang="en-US" smtClean="0"/>
              <a:t>Completion Guarantee</a:t>
            </a:r>
          </a:p>
        </p:txBody>
      </p:sp>
      <p:sp>
        <p:nvSpPr>
          <p:cNvPr id="151555" name="Content Placeholder 2"/>
          <p:cNvSpPr>
            <a:spLocks noGrp="1"/>
          </p:cNvSpPr>
          <p:nvPr>
            <p:ph idx="1"/>
          </p:nvPr>
        </p:nvSpPr>
        <p:spPr/>
        <p:txBody>
          <a:bodyPr/>
          <a:lstStyle/>
          <a:p>
            <a:r>
              <a:rPr lang="en-US" sz="1600" smtClean="0"/>
              <a:t>Completion Guarantee</a:t>
            </a:r>
          </a:p>
          <a:p>
            <a:r>
              <a:rPr lang="en-US" sz="1600" smtClean="0"/>
              <a:t>All principal and interest payments on the Notes are guaranteed fully by Enron Corporation, and severally, in proportion to their ownership interest in the Company, by House of Investment (HI) and Rizal Commercial Banking Corporation (RCBC).</a:t>
            </a:r>
          </a:p>
          <a:p>
            <a:r>
              <a:rPr lang="en-US" sz="1600" smtClean="0"/>
              <a:t>Security:</a:t>
            </a:r>
          </a:p>
          <a:p>
            <a:pPr lvl="1"/>
            <a:r>
              <a:rPr lang="en-US" sz="1400" smtClean="0"/>
              <a:t>Mortgage on all real property and security interest on all substantial tangible property.</a:t>
            </a:r>
          </a:p>
          <a:p>
            <a:pPr lvl="1"/>
            <a:r>
              <a:rPr lang="en-US" sz="1400" smtClean="0"/>
              <a:t>Security interest in Company’s cash and investment.</a:t>
            </a:r>
          </a:p>
          <a:p>
            <a:pPr lvl="1"/>
            <a:r>
              <a:rPr lang="en-US" sz="1400" smtClean="0"/>
              <a:t>Collateral assignment of:</a:t>
            </a:r>
          </a:p>
          <a:p>
            <a:pPr lvl="2"/>
            <a:r>
              <a:rPr lang="en-US" sz="1200" smtClean="0"/>
              <a:t>BOT Agreement</a:t>
            </a:r>
          </a:p>
          <a:p>
            <a:pPr lvl="2"/>
            <a:r>
              <a:rPr lang="en-US" sz="1200" smtClean="0"/>
              <a:t>Turnkey Construction contract</a:t>
            </a:r>
          </a:p>
          <a:p>
            <a:pPr lvl="2"/>
            <a:r>
              <a:rPr lang="en-US" sz="1200" smtClean="0"/>
              <a:t>Performance Undertaking</a:t>
            </a:r>
          </a:p>
          <a:p>
            <a:pPr lvl="2"/>
            <a:r>
              <a:rPr lang="en-US" sz="1200" smtClean="0"/>
              <a:t>Other project contracts</a:t>
            </a:r>
          </a:p>
        </p:txBody>
      </p:sp>
    </p:spTree>
    <p:extLst>
      <p:ext uri="{BB962C8B-B14F-4D97-AF65-F5344CB8AC3E}">
        <p14:creationId xmlns:p14="http://schemas.microsoft.com/office/powerpoint/2010/main" val="248361534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Title 1"/>
          <p:cNvSpPr>
            <a:spLocks noGrp="1"/>
          </p:cNvSpPr>
          <p:nvPr>
            <p:ph type="title"/>
          </p:nvPr>
        </p:nvSpPr>
        <p:spPr/>
        <p:txBody>
          <a:bodyPr/>
          <a:lstStyle/>
          <a:p>
            <a:r>
              <a:rPr lang="en-US" smtClean="0"/>
              <a:t>EPC Contract</a:t>
            </a:r>
          </a:p>
        </p:txBody>
      </p:sp>
      <p:sp>
        <p:nvSpPr>
          <p:cNvPr id="152579" name="Content Placeholder 2"/>
          <p:cNvSpPr>
            <a:spLocks noGrp="1"/>
          </p:cNvSpPr>
          <p:nvPr>
            <p:ph idx="1"/>
          </p:nvPr>
        </p:nvSpPr>
        <p:spPr/>
        <p:txBody>
          <a:bodyPr>
            <a:normAutofit fontScale="92500" lnSpcReduction="10000"/>
          </a:bodyPr>
          <a:lstStyle/>
          <a:p>
            <a:r>
              <a:rPr lang="en-US" smtClean="0"/>
              <a:t>EPOC wrap- Fluor Daniels assistance &amp; local contracts</a:t>
            </a:r>
          </a:p>
          <a:p>
            <a:r>
              <a:rPr lang="en-US" smtClean="0"/>
              <a:t>$112m fixed price</a:t>
            </a:r>
          </a:p>
          <a:p>
            <a:r>
              <a:rPr lang="en-US" smtClean="0"/>
              <a:t>LDs $6m capacity, $10m heat rate</a:t>
            </a:r>
          </a:p>
          <a:p>
            <a:r>
              <a:rPr lang="en-US" smtClean="0"/>
              <a:t>$2m scope discrepancy </a:t>
            </a:r>
          </a:p>
          <a:p>
            <a:r>
              <a:rPr lang="en-US" smtClean="0"/>
              <a:t>bonus payments for $3.6m capacity and $3m heat rate</a:t>
            </a:r>
          </a:p>
          <a:p>
            <a:r>
              <a:rPr lang="en-US" smtClean="0"/>
              <a:t>12-19 month warranty with liquidated damages per day</a:t>
            </a:r>
          </a:p>
        </p:txBody>
      </p:sp>
    </p:spTree>
    <p:extLst>
      <p:ext uri="{BB962C8B-B14F-4D97-AF65-F5344CB8AC3E}">
        <p14:creationId xmlns:p14="http://schemas.microsoft.com/office/powerpoint/2010/main" val="396848689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3602" name="Object 2"/>
          <p:cNvGraphicFramePr>
            <a:graphicFrameLocks noChangeAspect="1"/>
          </p:cNvGraphicFramePr>
          <p:nvPr>
            <p:extLst>
              <p:ext uri="{D42A27DB-BD31-4B8C-83A1-F6EECF244321}">
                <p14:modId xmlns:p14="http://schemas.microsoft.com/office/powerpoint/2010/main" val="63954541"/>
              </p:ext>
            </p:extLst>
          </p:nvPr>
        </p:nvGraphicFramePr>
        <p:xfrm>
          <a:off x="914400" y="2209800"/>
          <a:ext cx="7085013" cy="3275013"/>
        </p:xfrm>
        <a:graphic>
          <a:graphicData uri="http://schemas.openxmlformats.org/presentationml/2006/ole">
            <mc:AlternateContent xmlns:mc="http://schemas.openxmlformats.org/markup-compatibility/2006">
              <mc:Choice xmlns:v="urn:schemas-microsoft-com:vml" Requires="v">
                <p:oleObj spid="_x0000_s2052" name="Document" r:id="rId4" imgW="7097268" imgH="3276600" progId="Word.Document.8">
                  <p:embed/>
                </p:oleObj>
              </mc:Choice>
              <mc:Fallback>
                <p:oleObj name="Document" r:id="rId4" imgW="7097268" imgH="3276600" progId="Word.Documen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4400" y="2209800"/>
                        <a:ext cx="7085013" cy="3275013"/>
                      </a:xfrm>
                      <a:prstGeom prst="rect">
                        <a:avLst/>
                      </a:prstGeom>
                      <a:solidFill>
                        <a:schemeClr val="tx1"/>
                      </a:solidFill>
                      <a:ln w="9525">
                        <a:solidFill>
                          <a:schemeClr val="tx1"/>
                        </a:solidFill>
                        <a:miter lim="800000"/>
                        <a:headEnd/>
                        <a:tailEnd/>
                      </a:ln>
                      <a:effectLst/>
                    </p:spPr>
                  </p:pic>
                </p:oleObj>
              </mc:Fallback>
            </mc:AlternateContent>
          </a:graphicData>
        </a:graphic>
      </p:graphicFrame>
      <p:sp>
        <p:nvSpPr>
          <p:cNvPr id="153603" name="Title 3"/>
          <p:cNvSpPr>
            <a:spLocks noGrp="1"/>
          </p:cNvSpPr>
          <p:nvPr>
            <p:ph type="title"/>
          </p:nvPr>
        </p:nvSpPr>
        <p:spPr/>
        <p:txBody>
          <a:bodyPr/>
          <a:lstStyle/>
          <a:p>
            <a:r>
              <a:rPr lang="en-US" smtClean="0"/>
              <a:t>Sensitivity Cases</a:t>
            </a:r>
          </a:p>
        </p:txBody>
      </p:sp>
    </p:spTree>
    <p:extLst>
      <p:ext uri="{BB962C8B-B14F-4D97-AF65-F5344CB8AC3E}">
        <p14:creationId xmlns:p14="http://schemas.microsoft.com/office/powerpoint/2010/main" val="333134210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Title 1"/>
          <p:cNvSpPr>
            <a:spLocks noGrp="1"/>
          </p:cNvSpPr>
          <p:nvPr>
            <p:ph type="title"/>
          </p:nvPr>
        </p:nvSpPr>
        <p:spPr/>
        <p:txBody>
          <a:bodyPr/>
          <a:lstStyle/>
          <a:p>
            <a:r>
              <a:rPr lang="en-US" smtClean="0"/>
              <a:t>Adjusted Results</a:t>
            </a:r>
          </a:p>
        </p:txBody>
      </p:sp>
      <p:pic>
        <p:nvPicPr>
          <p:cNvPr id="154627" name="Picture 7"/>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28600" y="2133600"/>
            <a:ext cx="8713788" cy="3343275"/>
          </a:xfrm>
          <a:noFill/>
        </p:spPr>
      </p:pic>
    </p:spTree>
    <p:extLst>
      <p:ext uri="{BB962C8B-B14F-4D97-AF65-F5344CB8AC3E}">
        <p14:creationId xmlns:p14="http://schemas.microsoft.com/office/powerpoint/2010/main" val="330155998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Title 1"/>
          <p:cNvSpPr>
            <a:spLocks noGrp="1"/>
          </p:cNvSpPr>
          <p:nvPr>
            <p:ph type="title"/>
          </p:nvPr>
        </p:nvSpPr>
        <p:spPr/>
        <p:txBody>
          <a:bodyPr/>
          <a:lstStyle/>
          <a:p>
            <a:r>
              <a:rPr lang="en-US" smtClean="0"/>
              <a:t>Other Assumptions</a:t>
            </a:r>
          </a:p>
        </p:txBody>
      </p:sp>
      <p:pic>
        <p:nvPicPr>
          <p:cNvPr id="155651"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4648200" y="2743200"/>
            <a:ext cx="3057525" cy="1219200"/>
          </a:xfrm>
          <a:noFill/>
        </p:spPr>
      </p:pic>
      <p:pic>
        <p:nvPicPr>
          <p:cNvPr id="15565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2362200"/>
            <a:ext cx="2600325" cy="222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pic>
    </p:spTree>
    <p:extLst>
      <p:ext uri="{BB962C8B-B14F-4D97-AF65-F5344CB8AC3E}">
        <p14:creationId xmlns:p14="http://schemas.microsoft.com/office/powerpoint/2010/main" val="221721028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r>
              <a:rPr lang="en-US" smtClean="0"/>
              <a:t>Quezon Coal Plant Case</a:t>
            </a:r>
          </a:p>
        </p:txBody>
      </p:sp>
      <p:pic>
        <p:nvPicPr>
          <p:cNvPr id="95235" name="Picture 4"/>
          <p:cNvPicPr>
            <a:picLocks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781050" y="1295400"/>
            <a:ext cx="7658100" cy="510540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solidFill>
                  <a:schemeClr val="tx1"/>
                </a:solidFill>
                <a:prstDash val="solid"/>
                <a:miter lim="800000"/>
                <a:headEnd type="none" w="sm" len="sm"/>
                <a:tailEnd type="none" w="lg" len="lg"/>
              </a14:hiddenLine>
            </a:ext>
            <a:ext uri="{AF507438-7753-43E0-B8FC-AC1667EBCBE1}">
              <a14:hiddenEffects xmlns:a14="http://schemas.microsoft.com/office/drawing/2010/main">
                <a:effectLst>
                  <a:outerShdw dist="17961" dir="2700000" algn="ctr" rotWithShape="0">
                    <a:srgbClr val="007A5C"/>
                  </a:outerShdw>
                </a:effectLst>
              </a14:hiddenEffects>
            </a:ext>
          </a:extLst>
        </p:spPr>
      </p:pic>
    </p:spTree>
    <p:extLst>
      <p:ext uri="{BB962C8B-B14F-4D97-AF65-F5344CB8AC3E}">
        <p14:creationId xmlns:p14="http://schemas.microsoft.com/office/powerpoint/2010/main" val="82351637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r>
              <a:rPr lang="en-US" smtClean="0"/>
              <a:t>Quezon Case Study</a:t>
            </a:r>
          </a:p>
        </p:txBody>
      </p:sp>
      <p:sp>
        <p:nvSpPr>
          <p:cNvPr id="96259" name="Rectangle 3"/>
          <p:cNvSpPr>
            <a:spLocks noGrp="1" noChangeArrowheads="1"/>
          </p:cNvSpPr>
          <p:nvPr>
            <p:ph type="body" idx="1"/>
          </p:nvPr>
        </p:nvSpPr>
        <p:spPr/>
        <p:txBody>
          <a:bodyPr>
            <a:normAutofit fontScale="92500" lnSpcReduction="10000"/>
          </a:bodyPr>
          <a:lstStyle/>
          <a:p>
            <a:r>
              <a:rPr lang="en-US" smtClean="0"/>
              <a:t>Capacity		440 MW</a:t>
            </a:r>
          </a:p>
          <a:p>
            <a:r>
              <a:rPr lang="en-US" smtClean="0"/>
              <a:t>Cost		USD 808.9 Million</a:t>
            </a:r>
          </a:p>
          <a:p>
            <a:r>
              <a:rPr lang="en-US" smtClean="0"/>
              <a:t>Transmission	230 kV 31 km</a:t>
            </a:r>
          </a:p>
          <a:p>
            <a:r>
              <a:rPr lang="en-US" smtClean="0"/>
              <a:t>PPA </a:t>
            </a:r>
          </a:p>
          <a:p>
            <a:pPr lvl="1"/>
            <a:r>
              <a:rPr lang="en-US" smtClean="0"/>
              <a:t>25 Years</a:t>
            </a:r>
          </a:p>
          <a:p>
            <a:pPr lvl="1"/>
            <a:r>
              <a:rPr lang="en-US" smtClean="0"/>
              <a:t>covered costs as long as as-contracted performance met</a:t>
            </a:r>
          </a:p>
          <a:p>
            <a:r>
              <a:rPr lang="en-US" smtClean="0"/>
              <a:t>Offtaker:	Meralco (First PPA with Private Utility)</a:t>
            </a:r>
          </a:p>
          <a:p>
            <a:r>
              <a:rPr lang="en-US" smtClean="0"/>
              <a:t>BOO without government guarantee</a:t>
            </a:r>
          </a:p>
          <a:p>
            <a:endParaRPr lang="en-US" smtClean="0"/>
          </a:p>
          <a:p>
            <a:endParaRPr lang="en-US" smtClean="0"/>
          </a:p>
          <a:p>
            <a:endParaRPr lang="en-US" smtClean="0"/>
          </a:p>
        </p:txBody>
      </p:sp>
    </p:spTree>
    <p:extLst>
      <p:ext uri="{BB962C8B-B14F-4D97-AF65-F5344CB8AC3E}">
        <p14:creationId xmlns:p14="http://schemas.microsoft.com/office/powerpoint/2010/main" val="416175228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Title 1"/>
          <p:cNvSpPr>
            <a:spLocks noGrp="1"/>
          </p:cNvSpPr>
          <p:nvPr>
            <p:ph type="title"/>
          </p:nvPr>
        </p:nvSpPr>
        <p:spPr/>
        <p:txBody>
          <a:bodyPr/>
          <a:lstStyle/>
          <a:p>
            <a:r>
              <a:rPr lang="en-US" smtClean="0"/>
              <a:t>Sources and Uses of Funds</a:t>
            </a:r>
          </a:p>
        </p:txBody>
      </p:sp>
      <p:pic>
        <p:nvPicPr>
          <p:cNvPr id="97283"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190750" y="1066800"/>
            <a:ext cx="5054600" cy="533400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solidFill>
                  <a:schemeClr val="tx1"/>
                </a:solidFill>
                <a:prstDash val="solid"/>
                <a:miter lim="800000"/>
                <a:headEnd type="none" w="sm" len="sm"/>
                <a:tailEnd type="none" w="lg" len="lg"/>
              </a14:hiddenLine>
            </a:ext>
            <a:ext uri="{AF507438-7753-43E0-B8FC-AC1667EBCBE1}">
              <a14:hiddenEffects xmlns:a14="http://schemas.microsoft.com/office/drawing/2010/main">
                <a:effectLst>
                  <a:outerShdw dist="17961" dir="2700000" algn="ctr" rotWithShape="0">
                    <a:srgbClr val="007A5C"/>
                  </a:outerShdw>
                </a:effectLst>
              </a14:hiddenEffects>
            </a:ext>
          </a:extLst>
        </p:spPr>
      </p:pic>
    </p:spTree>
    <p:extLst>
      <p:ext uri="{BB962C8B-B14F-4D97-AF65-F5344CB8AC3E}">
        <p14:creationId xmlns:p14="http://schemas.microsoft.com/office/powerpoint/2010/main" val="274621603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Title 1"/>
          <p:cNvSpPr>
            <a:spLocks noGrp="1"/>
          </p:cNvSpPr>
          <p:nvPr>
            <p:ph type="title"/>
          </p:nvPr>
        </p:nvSpPr>
        <p:spPr/>
        <p:txBody>
          <a:bodyPr>
            <a:normAutofit fontScale="90000"/>
          </a:bodyPr>
          <a:lstStyle/>
          <a:p>
            <a:r>
              <a:rPr lang="en-US" smtClean="0"/>
              <a:t>Context of Power Crisis in Early 1990’s</a:t>
            </a:r>
          </a:p>
        </p:txBody>
      </p:sp>
      <p:sp>
        <p:nvSpPr>
          <p:cNvPr id="122883" name="Content Placeholder 2"/>
          <p:cNvSpPr>
            <a:spLocks noGrp="1"/>
          </p:cNvSpPr>
          <p:nvPr>
            <p:ph idx="1"/>
          </p:nvPr>
        </p:nvSpPr>
        <p:spPr/>
        <p:txBody>
          <a:bodyPr>
            <a:normAutofit fontScale="77500" lnSpcReduction="20000"/>
          </a:bodyPr>
          <a:lstStyle/>
          <a:p>
            <a:r>
              <a:rPr lang="en-US" smtClean="0"/>
              <a:t>To understand the rush to welcome private investment in the early 1990s, it helps to also see the cost of the chronic blackouts of that time. </a:t>
            </a:r>
          </a:p>
          <a:p>
            <a:r>
              <a:rPr lang="en-US" smtClean="0"/>
              <a:t>At the peak of the shortage, the blackouts averaged 12-14 hours per day, 300 days per year. </a:t>
            </a:r>
          </a:p>
          <a:p>
            <a:r>
              <a:rPr lang="en-US" smtClean="0"/>
              <a:t>A World Bank report in 1994 estimated that gross economic cost of the outages was US$0.50/kWh. </a:t>
            </a:r>
          </a:p>
          <a:p>
            <a:r>
              <a:rPr lang="en-US" smtClean="0"/>
              <a:t>Thus, even though IPP-generated electricity (average cost US$0.0652/kWh) at the time was more expensive that NPC-generated electricity (US$0.0637/kWh), the inability of the government to finance rapid expansion of the power sector made private investment extremely attractive.</a:t>
            </a:r>
          </a:p>
        </p:txBody>
      </p:sp>
    </p:spTree>
    <p:extLst>
      <p:ext uri="{BB962C8B-B14F-4D97-AF65-F5344CB8AC3E}">
        <p14:creationId xmlns:p14="http://schemas.microsoft.com/office/powerpoint/2010/main" val="122866909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Title 1"/>
          <p:cNvSpPr>
            <a:spLocks noGrp="1"/>
          </p:cNvSpPr>
          <p:nvPr>
            <p:ph type="title"/>
          </p:nvPr>
        </p:nvSpPr>
        <p:spPr/>
        <p:txBody>
          <a:bodyPr/>
          <a:lstStyle/>
          <a:p>
            <a:r>
              <a:rPr lang="en-US" smtClean="0"/>
              <a:t>Construction Period</a:t>
            </a:r>
          </a:p>
        </p:txBody>
      </p:sp>
      <p:pic>
        <p:nvPicPr>
          <p:cNvPr id="98307"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247900" y="1295400"/>
            <a:ext cx="4724400" cy="510540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solidFill>
                  <a:schemeClr val="tx1"/>
                </a:solidFill>
                <a:prstDash val="solid"/>
                <a:miter lim="800000"/>
                <a:headEnd type="none" w="sm" len="sm"/>
                <a:tailEnd type="none" w="lg" len="lg"/>
              </a14:hiddenLine>
            </a:ext>
            <a:ext uri="{AF507438-7753-43E0-B8FC-AC1667EBCBE1}">
              <a14:hiddenEffects xmlns:a14="http://schemas.microsoft.com/office/drawing/2010/main">
                <a:effectLst>
                  <a:outerShdw dist="17961" dir="2700000" algn="ctr" rotWithShape="0">
                    <a:srgbClr val="007A5C"/>
                  </a:outerShdw>
                </a:effectLst>
              </a14:hiddenEffects>
            </a:ext>
          </a:extLst>
        </p:spPr>
      </p:pic>
    </p:spTree>
    <p:extLst>
      <p:ext uri="{BB962C8B-B14F-4D97-AF65-F5344CB8AC3E}">
        <p14:creationId xmlns:p14="http://schemas.microsoft.com/office/powerpoint/2010/main" val="134395970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Title 1"/>
          <p:cNvSpPr>
            <a:spLocks noGrp="1"/>
          </p:cNvSpPr>
          <p:nvPr>
            <p:ph type="title"/>
          </p:nvPr>
        </p:nvSpPr>
        <p:spPr/>
        <p:txBody>
          <a:bodyPr/>
          <a:lstStyle/>
          <a:p>
            <a:r>
              <a:rPr lang="en-US" smtClean="0"/>
              <a:t>Development Risks</a:t>
            </a:r>
          </a:p>
        </p:txBody>
      </p:sp>
      <p:sp>
        <p:nvSpPr>
          <p:cNvPr id="99331" name="Content Placeholder 2"/>
          <p:cNvSpPr>
            <a:spLocks noGrp="1"/>
          </p:cNvSpPr>
          <p:nvPr>
            <p:ph idx="1"/>
          </p:nvPr>
        </p:nvSpPr>
        <p:spPr/>
        <p:txBody>
          <a:bodyPr/>
          <a:lstStyle/>
          <a:p>
            <a:r>
              <a:rPr lang="en-US" smtClean="0"/>
              <a:t>Approval and Construction</a:t>
            </a:r>
          </a:p>
          <a:p>
            <a:r>
              <a:rPr lang="en-US" smtClean="0"/>
              <a:t>Financing Risks</a:t>
            </a:r>
          </a:p>
          <a:p>
            <a:r>
              <a:rPr lang="en-US" smtClean="0"/>
              <a:t>Contractual and Operating</a:t>
            </a:r>
          </a:p>
          <a:p>
            <a:r>
              <a:rPr lang="en-US" smtClean="0"/>
              <a:t>Currency/Country</a:t>
            </a:r>
          </a:p>
        </p:txBody>
      </p:sp>
    </p:spTree>
    <p:extLst>
      <p:ext uri="{BB962C8B-B14F-4D97-AF65-F5344CB8AC3E}">
        <p14:creationId xmlns:p14="http://schemas.microsoft.com/office/powerpoint/2010/main" val="286166334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lstStyle/>
          <a:p>
            <a:r>
              <a:rPr lang="en-US" smtClean="0"/>
              <a:t>Public Support During Contruction</a:t>
            </a:r>
          </a:p>
        </p:txBody>
      </p:sp>
      <p:pic>
        <p:nvPicPr>
          <p:cNvPr id="100355" name="Picture 5"/>
          <p:cNvPicPr>
            <a:picLocks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914400" y="1219200"/>
            <a:ext cx="7010400" cy="5105400"/>
          </a:xfrm>
        </p:spPr>
      </p:pic>
    </p:spTree>
    <p:extLst>
      <p:ext uri="{BB962C8B-B14F-4D97-AF65-F5344CB8AC3E}">
        <p14:creationId xmlns:p14="http://schemas.microsoft.com/office/powerpoint/2010/main" val="4862273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p:txBody>
          <a:bodyPr/>
          <a:lstStyle/>
          <a:p>
            <a:r>
              <a:rPr lang="en-US" smtClean="0"/>
              <a:t>Quezon EPC Contract</a:t>
            </a:r>
          </a:p>
        </p:txBody>
      </p:sp>
      <p:sp>
        <p:nvSpPr>
          <p:cNvPr id="101379" name="Rectangle 3"/>
          <p:cNvSpPr>
            <a:spLocks noGrp="1" noChangeArrowheads="1"/>
          </p:cNvSpPr>
          <p:nvPr>
            <p:ph type="body" idx="1"/>
          </p:nvPr>
        </p:nvSpPr>
        <p:spPr/>
        <p:txBody>
          <a:bodyPr>
            <a:normAutofit/>
          </a:bodyPr>
          <a:lstStyle/>
          <a:p>
            <a:r>
              <a:rPr lang="en-US" sz="2400" dirty="0" smtClean="0"/>
              <a:t>Pulverized Coal -- Proven Construction since 1950’s</a:t>
            </a:r>
          </a:p>
          <a:p>
            <a:r>
              <a:rPr lang="en-US" sz="2400" dirty="0" smtClean="0"/>
              <a:t>Bechtel EPC Contractor</a:t>
            </a:r>
          </a:p>
          <a:p>
            <a:r>
              <a:rPr lang="en-US" sz="2400" dirty="0" smtClean="0"/>
              <a:t>LSTK</a:t>
            </a:r>
          </a:p>
          <a:p>
            <a:r>
              <a:rPr lang="en-US" sz="2400" dirty="0" smtClean="0"/>
              <a:t>Liquidated Damage Caps</a:t>
            </a:r>
          </a:p>
          <a:p>
            <a:r>
              <a:rPr lang="en-US" sz="2400" dirty="0" err="1" smtClean="0"/>
              <a:t>Meralco</a:t>
            </a:r>
            <a:r>
              <a:rPr lang="en-US" sz="2400" dirty="0" smtClean="0"/>
              <a:t> Leased Property</a:t>
            </a:r>
          </a:p>
          <a:p>
            <a:r>
              <a:rPr lang="en-US" sz="2400" dirty="0" smtClean="0"/>
              <a:t>Contingency USD 35 Million</a:t>
            </a:r>
          </a:p>
          <a:p>
            <a:r>
              <a:rPr lang="en-US" sz="2400" dirty="0" smtClean="0"/>
              <a:t>Cost Over-run Facility</a:t>
            </a:r>
          </a:p>
          <a:p>
            <a:pPr lvl="1"/>
            <a:r>
              <a:rPr lang="en-US" sz="2000" dirty="0" smtClean="0"/>
              <a:t>Debt 			30 Million</a:t>
            </a:r>
          </a:p>
          <a:p>
            <a:pPr lvl="1"/>
            <a:r>
              <a:rPr lang="en-US" sz="2000" dirty="0" smtClean="0"/>
              <a:t>Contingent Equity		20 Million</a:t>
            </a:r>
          </a:p>
          <a:p>
            <a:pPr lvl="1"/>
            <a:endParaRPr lang="en-US" sz="2000" dirty="0" smtClean="0"/>
          </a:p>
        </p:txBody>
      </p:sp>
    </p:spTree>
    <p:extLst>
      <p:ext uri="{BB962C8B-B14F-4D97-AF65-F5344CB8AC3E}">
        <p14:creationId xmlns:p14="http://schemas.microsoft.com/office/powerpoint/2010/main" val="95692756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p:txBody>
          <a:bodyPr/>
          <a:lstStyle/>
          <a:p>
            <a:r>
              <a:rPr lang="en-US" smtClean="0"/>
              <a:t>Sponsors</a:t>
            </a:r>
          </a:p>
        </p:txBody>
      </p:sp>
      <p:sp>
        <p:nvSpPr>
          <p:cNvPr id="102403" name="Rectangle 3"/>
          <p:cNvSpPr>
            <a:spLocks noGrp="1" noChangeArrowheads="1"/>
          </p:cNvSpPr>
          <p:nvPr>
            <p:ph type="body" idx="1"/>
          </p:nvPr>
        </p:nvSpPr>
        <p:spPr/>
        <p:txBody>
          <a:bodyPr>
            <a:normAutofit/>
          </a:bodyPr>
          <a:lstStyle/>
          <a:p>
            <a:pPr>
              <a:buFontTx/>
              <a:buNone/>
            </a:pPr>
            <a:r>
              <a:rPr lang="en-US" sz="2400" dirty="0" smtClean="0"/>
              <a:t>                                                    Contribution            Ownership</a:t>
            </a:r>
          </a:p>
          <a:p>
            <a:r>
              <a:rPr lang="en-US" sz="2400" dirty="0" err="1" smtClean="0"/>
              <a:t>Intergen</a:t>
            </a:r>
            <a:r>
              <a:rPr lang="en-US" sz="2400" dirty="0" smtClean="0"/>
              <a:t>			72.5%			71.875%</a:t>
            </a:r>
          </a:p>
          <a:p>
            <a:pPr lvl="1"/>
            <a:r>
              <a:rPr lang="en-US" sz="2000" dirty="0" smtClean="0"/>
              <a:t>Bechtel and Shell Joint Venture</a:t>
            </a:r>
          </a:p>
          <a:p>
            <a:r>
              <a:rPr lang="en-US" sz="2400" dirty="0" smtClean="0"/>
              <a:t>Ogden Enterprises		27.5%			26.125%</a:t>
            </a:r>
          </a:p>
          <a:p>
            <a:r>
              <a:rPr lang="en-US" sz="2400" dirty="0" smtClean="0"/>
              <a:t>Local Developer					  2.000%</a:t>
            </a:r>
          </a:p>
          <a:p>
            <a:endParaRPr lang="en-US" sz="2400" dirty="0" smtClean="0"/>
          </a:p>
          <a:p>
            <a:endParaRPr lang="en-US" sz="2400" dirty="0" smtClean="0"/>
          </a:p>
        </p:txBody>
      </p:sp>
    </p:spTree>
    <p:extLst>
      <p:ext uri="{BB962C8B-B14F-4D97-AF65-F5344CB8AC3E}">
        <p14:creationId xmlns:p14="http://schemas.microsoft.com/office/powerpoint/2010/main" val="145464739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p:txBody>
          <a:bodyPr/>
          <a:lstStyle/>
          <a:p>
            <a:r>
              <a:rPr lang="en-US" smtClean="0"/>
              <a:t>Fuel Supply</a:t>
            </a:r>
          </a:p>
        </p:txBody>
      </p:sp>
      <p:sp>
        <p:nvSpPr>
          <p:cNvPr id="103427" name="Rectangle 3"/>
          <p:cNvSpPr>
            <a:spLocks noGrp="1" noChangeArrowheads="1"/>
          </p:cNvSpPr>
          <p:nvPr>
            <p:ph type="body" idx="1"/>
          </p:nvPr>
        </p:nvSpPr>
        <p:spPr/>
        <p:txBody>
          <a:bodyPr/>
          <a:lstStyle/>
          <a:p>
            <a:r>
              <a:rPr lang="en-US" smtClean="0"/>
              <a:t>Fuel Supply from Indonesia</a:t>
            </a:r>
          </a:p>
          <a:p>
            <a:r>
              <a:rPr lang="en-US" smtClean="0"/>
              <a:t>Potential and Desire to Use Local</a:t>
            </a:r>
          </a:p>
          <a:p>
            <a:endParaRPr lang="en-US" smtClean="0"/>
          </a:p>
          <a:p>
            <a:endParaRPr lang="en-US" smtClean="0"/>
          </a:p>
        </p:txBody>
      </p:sp>
      <p:pic>
        <p:nvPicPr>
          <p:cNvPr id="1034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2895600"/>
            <a:ext cx="5210175" cy="3529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lg" len="lg"/>
              </a14:hiddenLine>
            </a:ext>
            <a:ext uri="{AF507438-7753-43E0-B8FC-AC1667EBCBE1}">
              <a14:hiddenEffects xmlns:a14="http://schemas.microsoft.com/office/drawing/2010/main">
                <a:effectLst>
                  <a:outerShdw dist="17961" dir="2700000" algn="ctr" rotWithShape="0">
                    <a:srgbClr val="007A5C"/>
                  </a:outerShdw>
                </a:effectLst>
              </a14:hiddenEffects>
            </a:ext>
          </a:extLst>
        </p:spPr>
      </p:pic>
    </p:spTree>
    <p:extLst>
      <p:ext uri="{BB962C8B-B14F-4D97-AF65-F5344CB8AC3E}">
        <p14:creationId xmlns:p14="http://schemas.microsoft.com/office/powerpoint/2010/main" val="317695136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p:txBody>
          <a:bodyPr/>
          <a:lstStyle/>
          <a:p>
            <a:r>
              <a:rPr lang="en-US" smtClean="0"/>
              <a:t>PPA Provisions</a:t>
            </a:r>
          </a:p>
        </p:txBody>
      </p:sp>
      <p:sp>
        <p:nvSpPr>
          <p:cNvPr id="104451" name="Rectangle 3"/>
          <p:cNvSpPr>
            <a:spLocks noGrp="1" noChangeArrowheads="1"/>
          </p:cNvSpPr>
          <p:nvPr>
            <p:ph type="body" idx="1"/>
          </p:nvPr>
        </p:nvSpPr>
        <p:spPr/>
        <p:txBody>
          <a:bodyPr/>
          <a:lstStyle/>
          <a:p>
            <a:r>
              <a:rPr lang="en-US" smtClean="0"/>
              <a:t>Four Part Tariff</a:t>
            </a:r>
          </a:p>
          <a:p>
            <a:pPr lvl="1"/>
            <a:r>
              <a:rPr lang="en-US" smtClean="0"/>
              <a:t>Capacity Payment for Fixed Charges</a:t>
            </a:r>
          </a:p>
          <a:p>
            <a:pPr lvl="1"/>
            <a:r>
              <a:rPr lang="en-US" smtClean="0"/>
              <a:t>Fixed O&amp;M Charges</a:t>
            </a:r>
          </a:p>
          <a:p>
            <a:pPr lvl="1"/>
            <a:r>
              <a:rPr lang="en-US" smtClean="0"/>
              <a:t>Variable O&amp;M Charges</a:t>
            </a:r>
          </a:p>
          <a:p>
            <a:pPr lvl="1"/>
            <a:r>
              <a:rPr lang="en-US" smtClean="0"/>
              <a:t>Energy Charges</a:t>
            </a:r>
          </a:p>
        </p:txBody>
      </p:sp>
    </p:spTree>
    <p:extLst>
      <p:ext uri="{BB962C8B-B14F-4D97-AF65-F5344CB8AC3E}">
        <p14:creationId xmlns:p14="http://schemas.microsoft.com/office/powerpoint/2010/main" val="286979014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p:txBody>
          <a:bodyPr/>
          <a:lstStyle/>
          <a:p>
            <a:r>
              <a:rPr lang="en-US" smtClean="0"/>
              <a:t>Off-taker</a:t>
            </a:r>
          </a:p>
        </p:txBody>
      </p:sp>
      <p:sp>
        <p:nvSpPr>
          <p:cNvPr id="105475" name="Rectangle 3"/>
          <p:cNvSpPr>
            <a:spLocks noGrp="1" noChangeArrowheads="1"/>
          </p:cNvSpPr>
          <p:nvPr>
            <p:ph type="body" idx="1"/>
          </p:nvPr>
        </p:nvSpPr>
        <p:spPr/>
        <p:txBody>
          <a:bodyPr/>
          <a:lstStyle/>
          <a:p>
            <a:r>
              <a:rPr lang="en-US" smtClean="0"/>
              <a:t>Meralco is Private Distribution Utility</a:t>
            </a:r>
          </a:p>
          <a:p>
            <a:r>
              <a:rPr lang="en-US" smtClean="0"/>
              <a:t>Currency Risk</a:t>
            </a:r>
          </a:p>
          <a:p>
            <a:r>
              <a:rPr lang="en-US" smtClean="0"/>
              <a:t>Franchise Renewal</a:t>
            </a:r>
          </a:p>
          <a:p>
            <a:r>
              <a:rPr lang="en-US" smtClean="0"/>
              <a:t>Electricity Prices</a:t>
            </a:r>
          </a:p>
          <a:p>
            <a:r>
              <a:rPr lang="en-US" smtClean="0"/>
              <a:t>Bond Rating BB+</a:t>
            </a:r>
          </a:p>
          <a:p>
            <a:endParaRPr lang="en-US" smtClean="0"/>
          </a:p>
        </p:txBody>
      </p:sp>
    </p:spTree>
    <p:extLst>
      <p:ext uri="{BB962C8B-B14F-4D97-AF65-F5344CB8AC3E}">
        <p14:creationId xmlns:p14="http://schemas.microsoft.com/office/powerpoint/2010/main" val="235341636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p:txBody>
          <a:bodyPr/>
          <a:lstStyle/>
          <a:p>
            <a:r>
              <a:rPr lang="en-US" smtClean="0"/>
              <a:t>O&amp;M Contract</a:t>
            </a:r>
          </a:p>
        </p:txBody>
      </p:sp>
      <p:sp>
        <p:nvSpPr>
          <p:cNvPr id="106499" name="Rectangle 3"/>
          <p:cNvSpPr>
            <a:spLocks noGrp="1" noChangeArrowheads="1"/>
          </p:cNvSpPr>
          <p:nvPr>
            <p:ph type="body" idx="1"/>
          </p:nvPr>
        </p:nvSpPr>
        <p:spPr/>
        <p:txBody>
          <a:bodyPr/>
          <a:lstStyle/>
          <a:p>
            <a:r>
              <a:rPr lang="en-US" smtClean="0"/>
              <a:t>Ogden was O&amp;M contractor</a:t>
            </a:r>
          </a:p>
          <a:p>
            <a:r>
              <a:rPr lang="en-US" smtClean="0"/>
              <a:t>Received USD 160,000 per year above costs</a:t>
            </a:r>
          </a:p>
          <a:p>
            <a:r>
              <a:rPr lang="en-US" smtClean="0"/>
              <a:t>Bonuses</a:t>
            </a:r>
          </a:p>
          <a:p>
            <a:pPr lvl="1"/>
            <a:r>
              <a:rPr lang="en-US" smtClean="0"/>
              <a:t>Achieving high capacity factor</a:t>
            </a:r>
          </a:p>
          <a:p>
            <a:pPr lvl="1"/>
            <a:r>
              <a:rPr lang="en-US" smtClean="0"/>
              <a:t>Costs under budget</a:t>
            </a:r>
          </a:p>
          <a:p>
            <a:r>
              <a:rPr lang="en-US" smtClean="0"/>
              <a:t>Intergen Management Fee	USD 400,000</a:t>
            </a:r>
          </a:p>
          <a:p>
            <a:endParaRPr lang="en-US" smtClean="0"/>
          </a:p>
        </p:txBody>
      </p:sp>
    </p:spTree>
    <p:extLst>
      <p:ext uri="{BB962C8B-B14F-4D97-AF65-F5344CB8AC3E}">
        <p14:creationId xmlns:p14="http://schemas.microsoft.com/office/powerpoint/2010/main" val="406517643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p:txBody>
          <a:bodyPr/>
          <a:lstStyle/>
          <a:p>
            <a:r>
              <a:rPr lang="en-US" smtClean="0"/>
              <a:t>Project Debt</a:t>
            </a:r>
          </a:p>
        </p:txBody>
      </p:sp>
      <p:sp>
        <p:nvSpPr>
          <p:cNvPr id="107523" name="Rectangle 3"/>
          <p:cNvSpPr>
            <a:spLocks noGrp="1" noChangeArrowheads="1"/>
          </p:cNvSpPr>
          <p:nvPr>
            <p:ph type="body" idx="1"/>
          </p:nvPr>
        </p:nvSpPr>
        <p:spPr/>
        <p:txBody>
          <a:bodyPr/>
          <a:lstStyle/>
          <a:p>
            <a:r>
              <a:rPr lang="en-US" smtClean="0"/>
              <a:t>Political Risk Insurance</a:t>
            </a:r>
          </a:p>
          <a:p>
            <a:pPr lvl="1"/>
            <a:r>
              <a:rPr lang="en-US" smtClean="0"/>
              <a:t>Generally not for bonds</a:t>
            </a:r>
          </a:p>
          <a:p>
            <a:pPr lvl="1"/>
            <a:r>
              <a:rPr lang="en-US" smtClean="0"/>
              <a:t>Exim takes insurance, but includes up-front fee</a:t>
            </a:r>
          </a:p>
          <a:p>
            <a:r>
              <a:rPr lang="en-US" smtClean="0"/>
              <a:t>Treatment of Exim Up-front Fee</a:t>
            </a:r>
          </a:p>
          <a:p>
            <a:endParaRPr lang="en-US" smtClean="0"/>
          </a:p>
          <a:p>
            <a:pPr lvl="1"/>
            <a:endParaRPr lang="en-US" smtClean="0"/>
          </a:p>
          <a:p>
            <a:endParaRPr lang="en-US" smtClean="0"/>
          </a:p>
        </p:txBody>
      </p:sp>
    </p:spTree>
    <p:extLst>
      <p:ext uri="{BB962C8B-B14F-4D97-AF65-F5344CB8AC3E}">
        <p14:creationId xmlns:p14="http://schemas.microsoft.com/office/powerpoint/2010/main" val="187050549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Title 1"/>
          <p:cNvSpPr>
            <a:spLocks noGrp="1"/>
          </p:cNvSpPr>
          <p:nvPr>
            <p:ph type="title"/>
          </p:nvPr>
        </p:nvSpPr>
        <p:spPr/>
        <p:txBody>
          <a:bodyPr/>
          <a:lstStyle/>
          <a:p>
            <a:r>
              <a:rPr lang="en-US" smtClean="0"/>
              <a:t>Legislation and the Power Shortage</a:t>
            </a:r>
          </a:p>
        </p:txBody>
      </p:sp>
      <p:sp>
        <p:nvSpPr>
          <p:cNvPr id="123907" name="Content Placeholder 2"/>
          <p:cNvSpPr>
            <a:spLocks noGrp="1"/>
          </p:cNvSpPr>
          <p:nvPr>
            <p:ph idx="1"/>
          </p:nvPr>
        </p:nvSpPr>
        <p:spPr/>
        <p:txBody>
          <a:bodyPr/>
          <a:lstStyle/>
          <a:p>
            <a:r>
              <a:rPr lang="en-US" sz="1700" smtClean="0"/>
              <a:t>The Philippines entered the IPP market early, with a 1988 presidential decree authorizing private investment in the generation sector. Major investment in IPPs occurred in response to a 1991-93 electricity crisis.</a:t>
            </a:r>
          </a:p>
          <a:p>
            <a:r>
              <a:rPr lang="en-US" sz="1700" smtClean="0"/>
              <a:t>The Electric Power Crisis Act passed in 1993 authorized negotiating IPP contracts on a fast track basis. </a:t>
            </a:r>
          </a:p>
          <a:p>
            <a:r>
              <a:rPr lang="en-US" sz="1700" smtClean="0"/>
              <a:t>In terms of addressing the power shortage, this law was a success—several thousand megawatts of generating capacity was installed in the country in the first 18 months. </a:t>
            </a:r>
          </a:p>
          <a:p>
            <a:r>
              <a:rPr lang="en-US" sz="1700" smtClean="0"/>
              <a:t>Most of the generating capacity built during this time was based on combustion turbines or diesel systems—the only generation plants that could be brought to operation within a year—which are characterized by low initial capital costs, but high operating costs. </a:t>
            </a:r>
          </a:p>
          <a:p>
            <a:r>
              <a:rPr lang="en-US" sz="1700" smtClean="0"/>
              <a:t>The fast track authority under this law expired in April 1994.</a:t>
            </a:r>
          </a:p>
        </p:txBody>
      </p:sp>
    </p:spTree>
    <p:extLst>
      <p:ext uri="{BB962C8B-B14F-4D97-AF65-F5344CB8AC3E}">
        <p14:creationId xmlns:p14="http://schemas.microsoft.com/office/powerpoint/2010/main" val="270100594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p:txBody>
          <a:bodyPr/>
          <a:lstStyle/>
          <a:p>
            <a:r>
              <a:rPr lang="en-US" smtClean="0"/>
              <a:t>S&amp;P Initial Comments on Project</a:t>
            </a:r>
          </a:p>
        </p:txBody>
      </p:sp>
      <p:pic>
        <p:nvPicPr>
          <p:cNvPr id="108547" name="Picture 7"/>
          <p:cNvPicPr>
            <a:picLocks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134924280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p:txBody>
          <a:bodyPr>
            <a:normAutofit fontScale="90000"/>
          </a:bodyPr>
          <a:lstStyle/>
          <a:p>
            <a:r>
              <a:rPr lang="en-US" smtClean="0"/>
              <a:t>S&amp;P Comments on Quezon Continued</a:t>
            </a:r>
          </a:p>
        </p:txBody>
      </p:sp>
      <p:pic>
        <p:nvPicPr>
          <p:cNvPr id="109571" name="Picture 3"/>
          <p:cNvPicPr>
            <a:picLocks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7833508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p:txBody>
          <a:bodyPr/>
          <a:lstStyle/>
          <a:p>
            <a:r>
              <a:rPr lang="en-US" smtClean="0"/>
              <a:t>Moody’s Comments</a:t>
            </a:r>
          </a:p>
        </p:txBody>
      </p:sp>
      <p:pic>
        <p:nvPicPr>
          <p:cNvPr id="110595" name="Picture 3"/>
          <p:cNvPicPr>
            <a:picLocks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1371600" y="1295400"/>
            <a:ext cx="5715000" cy="5105400"/>
          </a:xfrm>
        </p:spPr>
      </p:pic>
    </p:spTree>
    <p:extLst>
      <p:ext uri="{BB962C8B-B14F-4D97-AF65-F5344CB8AC3E}">
        <p14:creationId xmlns:p14="http://schemas.microsoft.com/office/powerpoint/2010/main" val="212819028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p:txBody>
          <a:bodyPr/>
          <a:lstStyle/>
          <a:p>
            <a:r>
              <a:rPr lang="en-US" smtClean="0"/>
              <a:t>Downgrade of Bonds</a:t>
            </a:r>
          </a:p>
        </p:txBody>
      </p:sp>
      <p:pic>
        <p:nvPicPr>
          <p:cNvPr id="111619" name="Picture 3"/>
          <p:cNvPicPr>
            <a:picLocks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1905000" y="1752600"/>
            <a:ext cx="5105400" cy="3386138"/>
          </a:xfrm>
        </p:spPr>
      </p:pic>
    </p:spTree>
    <p:extLst>
      <p:ext uri="{BB962C8B-B14F-4D97-AF65-F5344CB8AC3E}">
        <p14:creationId xmlns:p14="http://schemas.microsoft.com/office/powerpoint/2010/main" val="280754419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p:txBody>
          <a:bodyPr/>
          <a:lstStyle/>
          <a:p>
            <a:r>
              <a:rPr lang="en-US" smtClean="0"/>
              <a:t>Problems with Quezon</a:t>
            </a:r>
          </a:p>
        </p:txBody>
      </p:sp>
      <p:pic>
        <p:nvPicPr>
          <p:cNvPr id="112643" name="Picture 3"/>
          <p:cNvPicPr>
            <a:picLocks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269433961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p:txBody>
          <a:bodyPr/>
          <a:lstStyle/>
          <a:p>
            <a:r>
              <a:rPr lang="en-US" smtClean="0"/>
              <a:t>Moody’s Comments</a:t>
            </a:r>
          </a:p>
        </p:txBody>
      </p:sp>
      <p:pic>
        <p:nvPicPr>
          <p:cNvPr id="113667" name="Picture 4"/>
          <p:cNvPicPr>
            <a:picLocks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1066800" y="1295400"/>
            <a:ext cx="6629400" cy="4903788"/>
          </a:xfrm>
        </p:spPr>
      </p:pic>
    </p:spTree>
    <p:extLst>
      <p:ext uri="{BB962C8B-B14F-4D97-AF65-F5344CB8AC3E}">
        <p14:creationId xmlns:p14="http://schemas.microsoft.com/office/powerpoint/2010/main" val="37052563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p:txBody>
          <a:bodyPr/>
          <a:lstStyle/>
          <a:p>
            <a:r>
              <a:rPr lang="en-US" smtClean="0"/>
              <a:t>S&amp;P Comments on Meralco</a:t>
            </a:r>
          </a:p>
        </p:txBody>
      </p:sp>
      <p:pic>
        <p:nvPicPr>
          <p:cNvPr id="114691" name="Picture 5"/>
          <p:cNvPicPr>
            <a:picLocks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167095516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p:txBody>
          <a:bodyPr/>
          <a:lstStyle/>
          <a:p>
            <a:r>
              <a:rPr lang="en-US" smtClean="0"/>
              <a:t>Comments on Meralco</a:t>
            </a:r>
          </a:p>
        </p:txBody>
      </p:sp>
      <p:pic>
        <p:nvPicPr>
          <p:cNvPr id="115715" name="Picture 3"/>
          <p:cNvPicPr>
            <a:picLocks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223970148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Title 1"/>
          <p:cNvSpPr>
            <a:spLocks noGrp="1"/>
          </p:cNvSpPr>
          <p:nvPr>
            <p:ph type="title"/>
          </p:nvPr>
        </p:nvSpPr>
        <p:spPr/>
        <p:txBody>
          <a:bodyPr/>
          <a:lstStyle/>
          <a:p>
            <a:r>
              <a:rPr lang="en-US" smtClean="0"/>
              <a:t>Cost Comparison in Case</a:t>
            </a:r>
          </a:p>
        </p:txBody>
      </p:sp>
      <p:pic>
        <p:nvPicPr>
          <p:cNvPr id="116739"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762000" y="1908175"/>
            <a:ext cx="7696200" cy="387985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solidFill>
                  <a:schemeClr val="tx1"/>
                </a:solidFill>
                <a:prstDash val="solid"/>
                <a:miter lim="800000"/>
                <a:headEnd type="none" w="sm" len="sm"/>
                <a:tailEnd type="none" w="lg" len="lg"/>
              </a14:hiddenLine>
            </a:ext>
            <a:ext uri="{AF507438-7753-43E0-B8FC-AC1667EBCBE1}">
              <a14:hiddenEffects xmlns:a14="http://schemas.microsoft.com/office/drawing/2010/main">
                <a:effectLst>
                  <a:outerShdw dist="17961" dir="2700000" algn="ctr" rotWithShape="0">
                    <a:srgbClr val="007A5C"/>
                  </a:outerShdw>
                </a:effectLst>
              </a14:hiddenEffects>
            </a:ext>
          </a:extLst>
        </p:spPr>
      </p:pic>
    </p:spTree>
    <p:extLst>
      <p:ext uri="{BB962C8B-B14F-4D97-AF65-F5344CB8AC3E}">
        <p14:creationId xmlns:p14="http://schemas.microsoft.com/office/powerpoint/2010/main" val="42639478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p:txBody>
          <a:bodyPr>
            <a:normAutofit fontScale="90000"/>
          </a:bodyPr>
          <a:lstStyle/>
          <a:p>
            <a:r>
              <a:rPr lang="en-US" dirty="0" smtClean="0"/>
              <a:t>Recent Comparison </a:t>
            </a:r>
            <a:r>
              <a:rPr lang="en-US" dirty="0" smtClean="0"/>
              <a:t>of Cost of Project</a:t>
            </a:r>
          </a:p>
        </p:txBody>
      </p:sp>
      <p:sp>
        <p:nvSpPr>
          <p:cNvPr id="117763" name="Rectangle 3"/>
          <p:cNvSpPr>
            <a:spLocks noGrp="1" noChangeArrowheads="1"/>
          </p:cNvSpPr>
          <p:nvPr>
            <p:ph type="body" idx="1"/>
          </p:nvPr>
        </p:nvSpPr>
        <p:spPr/>
        <p:txBody>
          <a:bodyPr/>
          <a:lstStyle/>
          <a:p>
            <a:pPr>
              <a:lnSpc>
                <a:spcPct val="90000"/>
              </a:lnSpc>
            </a:pPr>
            <a:r>
              <a:rPr lang="en-US" sz="1800" smtClean="0"/>
              <a:t>PAGBILAO, Quezon ,Philippines  – Team Energy, a joint undertaking of Japanese firms Marubeni Corp. and Tokyo Electric and Power Corp., will start the $700-million expansion of the Pagbilao coal-fired power plant in this province next year.  </a:t>
            </a:r>
          </a:p>
          <a:p>
            <a:pPr>
              <a:lnSpc>
                <a:spcPct val="90000"/>
              </a:lnSpc>
            </a:pPr>
            <a:r>
              <a:rPr lang="en-US" sz="1800" smtClean="0"/>
              <a:t>Federico Puno, Team Energy president and chief executive officer, said the company would finalize the details of the project that would generate another 400 megawatts of power. </a:t>
            </a:r>
          </a:p>
          <a:p>
            <a:pPr>
              <a:lnSpc>
                <a:spcPct val="90000"/>
              </a:lnSpc>
            </a:pPr>
            <a:r>
              <a:rPr lang="en-US" sz="1800" smtClean="0"/>
              <a:t>Puno said talks with another Japanese firm, Mitsubishi, for the engineering, procurement and construction (EPC) contract of the project are ongoing. </a:t>
            </a:r>
          </a:p>
          <a:p>
            <a:pPr>
              <a:lnSpc>
                <a:spcPct val="90000"/>
              </a:lnSpc>
            </a:pPr>
            <a:r>
              <a:rPr lang="en-US" sz="1800" smtClean="0"/>
              <a:t>“If there is no agreement firmed up within the first half of the year, Team Energy will bid out the EPC contract to enable them to set up everything they need in time for the planned groundbreaking in the first quarter of next year,” he said.</a:t>
            </a:r>
          </a:p>
          <a:p>
            <a:pPr>
              <a:lnSpc>
                <a:spcPct val="90000"/>
              </a:lnSpc>
            </a:pPr>
            <a:r>
              <a:rPr lang="en-US" sz="1800" smtClean="0"/>
              <a:t>He said Team Energy is optimistic commercial operations could start in 2015.</a:t>
            </a:r>
          </a:p>
        </p:txBody>
      </p:sp>
      <p:sp>
        <p:nvSpPr>
          <p:cNvPr id="246788" name="Rectangle 4"/>
          <p:cNvSpPr>
            <a:spLocks noChangeArrowheads="1"/>
          </p:cNvSpPr>
          <p:nvPr/>
        </p:nvSpPr>
        <p:spPr bwMode="auto">
          <a:xfrm>
            <a:off x="0" y="0"/>
            <a:ext cx="9144000" cy="0"/>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lg" len="lg"/>
              </a14:hiddenLine>
            </a:ext>
          </a:extLst>
        </p:spPr>
        <p:txBody>
          <a:bodyPr wrap="none" anchor="ctr">
            <a:spAutoFit/>
          </a:bodyPr>
          <a:lstStyle/>
          <a:p>
            <a:pPr>
              <a:defRPr/>
            </a:pPr>
            <a:endParaRPr lang="en-US"/>
          </a:p>
        </p:txBody>
      </p:sp>
    </p:spTree>
    <p:extLst>
      <p:ext uri="{BB962C8B-B14F-4D97-AF65-F5344CB8AC3E}">
        <p14:creationId xmlns:p14="http://schemas.microsoft.com/office/powerpoint/2010/main" val="249585559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Title 1"/>
          <p:cNvSpPr>
            <a:spLocks noGrp="1"/>
          </p:cNvSpPr>
          <p:nvPr>
            <p:ph type="title"/>
          </p:nvPr>
        </p:nvSpPr>
        <p:spPr/>
        <p:txBody>
          <a:bodyPr>
            <a:normAutofit fontScale="90000"/>
          </a:bodyPr>
          <a:lstStyle/>
          <a:p>
            <a:r>
              <a:rPr lang="en-US" smtClean="0"/>
              <a:t>Growth in Electricity Generation from EIA</a:t>
            </a:r>
          </a:p>
        </p:txBody>
      </p:sp>
      <p:sp>
        <p:nvSpPr>
          <p:cNvPr id="124931" name="TextBox 8"/>
          <p:cNvSpPr txBox="1">
            <a:spLocks noChangeArrowheads="1"/>
          </p:cNvSpPr>
          <p:nvPr/>
        </p:nvSpPr>
        <p:spPr bwMode="auto">
          <a:xfrm>
            <a:off x="5791200" y="5181600"/>
            <a:ext cx="23622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defRPr>
            </a:lvl1pPr>
            <a:lvl2pPr marL="742950" indent="-285750">
              <a:defRPr sz="1200">
                <a:solidFill>
                  <a:schemeClr val="tx1"/>
                </a:solidFill>
                <a:latin typeface="Arial" charset="0"/>
              </a:defRPr>
            </a:lvl2pPr>
            <a:lvl3pPr marL="1143000" indent="-228600">
              <a:defRPr sz="1200">
                <a:solidFill>
                  <a:schemeClr val="tx1"/>
                </a:solidFill>
                <a:latin typeface="Arial" charset="0"/>
              </a:defRPr>
            </a:lvl3pPr>
            <a:lvl4pPr marL="1600200" indent="-228600">
              <a:defRPr sz="1200">
                <a:solidFill>
                  <a:schemeClr val="tx1"/>
                </a:solidFill>
                <a:latin typeface="Arial" charset="0"/>
              </a:defRPr>
            </a:lvl4pPr>
            <a:lvl5pPr marL="2057400" indent="-22860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r>
              <a:rPr lang="en-US" sz="1800"/>
              <a:t>Prediction was for about 9% Growth</a:t>
            </a:r>
          </a:p>
        </p:txBody>
      </p:sp>
      <p:pic>
        <p:nvPicPr>
          <p:cNvPr id="103431" name="Picture 7"/>
          <p:cNvPicPr>
            <a:picLocks noChangeAspect="1" noChangeArrowheads="1"/>
          </p:cNvPicPr>
          <p:nvPr/>
        </p:nvPicPr>
        <p:blipFill>
          <a:blip r:embed="rId2"/>
          <a:srcRect/>
          <a:stretch>
            <a:fillRect/>
          </a:stretch>
        </p:blipFill>
        <p:spPr bwMode="auto">
          <a:xfrm>
            <a:off x="763588" y="914400"/>
            <a:ext cx="7618412" cy="5538788"/>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solidFill>
                  <a:schemeClr val="tx1"/>
                </a:solidFill>
                <a:prstDash val="solid"/>
                <a:miter lim="800000"/>
                <a:headEnd type="none" w="sm" len="sm"/>
                <a:tailEnd type="none" w="lg" len="lg"/>
              </a14:hiddenLine>
            </a:ext>
          </a:extLst>
        </p:spPr>
      </p:pic>
    </p:spTree>
    <p:extLst>
      <p:ext uri="{BB962C8B-B14F-4D97-AF65-F5344CB8AC3E}">
        <p14:creationId xmlns:p14="http://schemas.microsoft.com/office/powerpoint/2010/main" val="40804948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p:txBody>
          <a:bodyPr/>
          <a:lstStyle/>
          <a:p>
            <a:r>
              <a:rPr lang="en-US" dirty="0" smtClean="0"/>
              <a:t>Valuation of Plant</a:t>
            </a:r>
            <a:endParaRPr lang="en-US" dirty="0" smtClean="0"/>
          </a:p>
        </p:txBody>
      </p:sp>
      <p:sp>
        <p:nvSpPr>
          <p:cNvPr id="118787" name="Rectangle 3"/>
          <p:cNvSpPr>
            <a:spLocks noGrp="1" noChangeArrowheads="1"/>
          </p:cNvSpPr>
          <p:nvPr>
            <p:ph type="body" idx="1"/>
          </p:nvPr>
        </p:nvSpPr>
        <p:spPr/>
        <p:txBody>
          <a:bodyPr/>
          <a:lstStyle/>
          <a:p>
            <a:pPr>
              <a:lnSpc>
                <a:spcPct val="80000"/>
              </a:lnSpc>
            </a:pPr>
            <a:r>
              <a:rPr lang="en-US" sz="1400" dirty="0" smtClean="0"/>
              <a:t>Covanta Holding Corporation (NYSE:CVA) (Covanta), announced that it has agreed to sell all of its interests in the Quezon coal-fired electric generation facility located in the Philippines to Electricity Generating PCL (EGCO) for a price of approximately $215 million in cash. EGCO is a current partner in the Quezon project and we expect the transaction to close in the first quarter of 2011, subject to customary approvals and closing conditions. </a:t>
            </a:r>
          </a:p>
          <a:p>
            <a:pPr>
              <a:lnSpc>
                <a:spcPct val="80000"/>
              </a:lnSpc>
            </a:pPr>
            <a:r>
              <a:rPr lang="en-US" sz="1400" dirty="0" smtClean="0"/>
              <a:t>Quezon </a:t>
            </a:r>
            <a:r>
              <a:rPr lang="en-US" sz="1400" dirty="0" smtClean="0"/>
              <a:t>is a world-class asset and the valuation reflects its strong potential going forward." </a:t>
            </a:r>
          </a:p>
          <a:p>
            <a:pPr>
              <a:lnSpc>
                <a:spcPct val="80000"/>
              </a:lnSpc>
            </a:pPr>
            <a:r>
              <a:rPr lang="en-US" sz="1400" dirty="0" smtClean="0"/>
              <a:t>The Quezon assets being sold consist of the Company's entire interest in Covanta Philippines Operating, Inc., which provides operation and maintenance services to the facility, as well as its approximately 27% ownership interest in the project company, Quezon Power, Inc. (QPI). The sale is expected to generate a one-time after tax book gain of approximately $140 million at closing. For the twelve months ended September 30, 2010, Quezon's contribution to Covanta's consolidated results was: $2.8 million of revenue, $19.5 million of Adjusted EBITDA, $15.9 million in Free Cash Flow and $0.12 of diluted earnings per share. </a:t>
            </a:r>
          </a:p>
          <a:p>
            <a:pPr>
              <a:lnSpc>
                <a:spcPct val="80000"/>
              </a:lnSpc>
            </a:pPr>
            <a:r>
              <a:rPr lang="en-US" sz="1400" b="1" dirty="0" smtClean="0"/>
              <a:t>Covanta Completes Sale of its Interest in Quezon Project</a:t>
            </a:r>
          </a:p>
          <a:p>
            <a:pPr>
              <a:lnSpc>
                <a:spcPct val="80000"/>
              </a:lnSpc>
            </a:pPr>
            <a:r>
              <a:rPr lang="en-US" sz="1400" b="1" dirty="0" smtClean="0"/>
              <a:t>March 28, 2011 – Covanta Holding Corporation today announced that it has completed the sale of its interests in the Quezon coal-fired electric generation facility located in the Philippines to Electricity Generating PCL (“EGCO”). The purchase price of $215 million was paid in cash.</a:t>
            </a:r>
            <a:r>
              <a:rPr lang="en-US" sz="1400" dirty="0" smtClean="0"/>
              <a:t> </a:t>
            </a:r>
          </a:p>
        </p:txBody>
      </p:sp>
    </p:spTree>
    <p:extLst>
      <p:ext uri="{BB962C8B-B14F-4D97-AF65-F5344CB8AC3E}">
        <p14:creationId xmlns:p14="http://schemas.microsoft.com/office/powerpoint/2010/main" val="51862604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p:txBody>
          <a:bodyPr/>
          <a:lstStyle/>
          <a:p>
            <a:r>
              <a:rPr lang="en-US" smtClean="0"/>
              <a:t>Quezon Transactions</a:t>
            </a:r>
          </a:p>
        </p:txBody>
      </p:sp>
      <p:sp>
        <p:nvSpPr>
          <p:cNvPr id="119811" name="Rectangle 3"/>
          <p:cNvSpPr>
            <a:spLocks noGrp="1" noChangeArrowheads="1"/>
          </p:cNvSpPr>
          <p:nvPr>
            <p:ph type="body" idx="1"/>
          </p:nvPr>
        </p:nvSpPr>
        <p:spPr>
          <a:xfrm>
            <a:off x="762000" y="1143000"/>
            <a:ext cx="7696200" cy="5105400"/>
          </a:xfrm>
        </p:spPr>
        <p:txBody>
          <a:bodyPr>
            <a:normAutofit/>
          </a:bodyPr>
          <a:lstStyle/>
          <a:p>
            <a:r>
              <a:rPr lang="en-US" sz="2400" dirty="0" smtClean="0"/>
              <a:t>14 May 2012 (Reuters) - Thailand's second-largest private power producer, Electricity Generating </a:t>
            </a:r>
            <a:r>
              <a:rPr lang="en-US" sz="2400" dirty="0" err="1" smtClean="0"/>
              <a:t>Pcl</a:t>
            </a:r>
            <a:r>
              <a:rPr lang="en-US" sz="2400" dirty="0" smtClean="0"/>
              <a:t> (EGCO), said on Monday it would spend $375 million to buy an additional 45.875 percent stake in Quezon power plant in the Philippines.</a:t>
            </a:r>
          </a:p>
          <a:p>
            <a:r>
              <a:rPr lang="en-US" sz="2400" dirty="0" smtClean="0"/>
              <a:t>The transaction, expected to be completed in the second quarter, will raise EGCO's holding in Quezon Power to 98 percent. Quezon owns and operates a 503 MW coal-fired power plan.</a:t>
            </a:r>
          </a:p>
          <a:p>
            <a:r>
              <a:rPr lang="en-US" sz="2400" dirty="0" smtClean="0"/>
              <a:t>The deal would also include a 100 percent stake in </a:t>
            </a:r>
            <a:r>
              <a:rPr lang="en-US" sz="2400" dirty="0" err="1" smtClean="0"/>
              <a:t>InterGen</a:t>
            </a:r>
            <a:r>
              <a:rPr lang="en-US" sz="2400" dirty="0" smtClean="0"/>
              <a:t> Management Services (Philippines) Ltd, which provides project management and administrative services to Quezon Power, </a:t>
            </a:r>
          </a:p>
        </p:txBody>
      </p:sp>
      <p:sp>
        <p:nvSpPr>
          <p:cNvPr id="248836" name="Rectangle 4"/>
          <p:cNvSpPr>
            <a:spLocks noChangeArrowheads="1"/>
          </p:cNvSpPr>
          <p:nvPr/>
        </p:nvSpPr>
        <p:spPr bwMode="auto">
          <a:xfrm>
            <a:off x="0" y="0"/>
            <a:ext cx="9144000" cy="0"/>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lg" len="lg"/>
              </a14:hiddenLine>
            </a:ext>
          </a:extLst>
        </p:spPr>
        <p:txBody>
          <a:bodyPr wrap="none" anchor="ctr">
            <a:spAutoFit/>
          </a:bodyPr>
          <a:lstStyle/>
          <a:p>
            <a:pPr>
              <a:defRPr/>
            </a:pPr>
            <a:endParaRPr lang="en-US"/>
          </a:p>
        </p:txBody>
      </p:sp>
      <p:sp>
        <p:nvSpPr>
          <p:cNvPr id="248837" name="Rectangle 5"/>
          <p:cNvSpPr>
            <a:spLocks noChangeArrowheads="1"/>
          </p:cNvSpPr>
          <p:nvPr/>
        </p:nvSpPr>
        <p:spPr bwMode="auto">
          <a:xfrm>
            <a:off x="0" y="0"/>
            <a:ext cx="9144000" cy="0"/>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lg" len="lg"/>
              </a14:hiddenLine>
            </a:ext>
          </a:extLst>
        </p:spPr>
        <p:txBody>
          <a:bodyPr wrap="none" anchor="ctr">
            <a:spAutoFit/>
          </a:bodyPr>
          <a:lstStyle/>
          <a:p>
            <a:pPr>
              <a:defRPr/>
            </a:pPr>
            <a:endParaRPr lang="en-US"/>
          </a:p>
        </p:txBody>
      </p:sp>
      <p:sp>
        <p:nvSpPr>
          <p:cNvPr id="248838" name="Rectangle 6"/>
          <p:cNvSpPr>
            <a:spLocks noChangeArrowheads="1"/>
          </p:cNvSpPr>
          <p:nvPr/>
        </p:nvSpPr>
        <p:spPr bwMode="auto">
          <a:xfrm>
            <a:off x="0" y="0"/>
            <a:ext cx="9144000" cy="0"/>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lg" len="lg"/>
              </a14:hiddenLine>
            </a:ext>
          </a:extLst>
        </p:spPr>
        <p:txBody>
          <a:bodyPr wrap="none" anchor="ctr">
            <a:spAutoFit/>
          </a:bodyPr>
          <a:lstStyle/>
          <a:p>
            <a:pPr>
              <a:defRPr/>
            </a:pPr>
            <a:endParaRPr lang="en-US"/>
          </a:p>
        </p:txBody>
      </p:sp>
    </p:spTree>
    <p:extLst>
      <p:ext uri="{BB962C8B-B14F-4D97-AF65-F5344CB8AC3E}">
        <p14:creationId xmlns:p14="http://schemas.microsoft.com/office/powerpoint/2010/main" val="412502593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Title 3"/>
          <p:cNvSpPr>
            <a:spLocks noGrp="1"/>
          </p:cNvSpPr>
          <p:nvPr>
            <p:ph type="ctrTitle" idx="4294967295"/>
          </p:nvPr>
        </p:nvSpPr>
        <p:spPr>
          <a:xfrm>
            <a:off x="609600" y="4343400"/>
            <a:ext cx="7772400" cy="1470025"/>
          </a:xfrm>
          <a:solidFill>
            <a:srgbClr val="3366FF"/>
          </a:solidFill>
          <a:ln>
            <a:solidFill>
              <a:schemeClr val="bg1"/>
            </a:solidFill>
            <a:miter lim="800000"/>
            <a:headEnd/>
            <a:tailEnd/>
          </a:ln>
        </p:spPr>
        <p:txBody>
          <a:bodyPr/>
          <a:lstStyle/>
          <a:p>
            <a:r>
              <a:rPr lang="en-US" smtClean="0"/>
              <a:t>Philippines Case - Results</a:t>
            </a:r>
          </a:p>
        </p:txBody>
      </p:sp>
    </p:spTree>
    <p:extLst>
      <p:ext uri="{BB962C8B-B14F-4D97-AF65-F5344CB8AC3E}">
        <p14:creationId xmlns:p14="http://schemas.microsoft.com/office/powerpoint/2010/main" val="3896559252"/>
      </p:ext>
    </p:extLst>
  </p:cSld>
  <p:clrMapOvr>
    <a:masterClrMapping/>
  </p:clrMapOvr>
  <p:transition>
    <p:zoom/>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2"/>
          <p:cNvSpPr>
            <a:spLocks noGrp="1" noChangeArrowheads="1"/>
          </p:cNvSpPr>
          <p:nvPr>
            <p:ph type="title" idx="4294967295"/>
          </p:nvPr>
        </p:nvSpPr>
        <p:spPr/>
        <p:txBody>
          <a:bodyPr/>
          <a:lstStyle/>
          <a:p>
            <a:r>
              <a:rPr lang="en-US" smtClean="0"/>
              <a:t>Results – Power Outages</a:t>
            </a:r>
          </a:p>
        </p:txBody>
      </p:sp>
      <p:sp>
        <p:nvSpPr>
          <p:cNvPr id="163843" name="Rectangle 3"/>
          <p:cNvSpPr>
            <a:spLocks noGrp="1" noChangeArrowheads="1"/>
          </p:cNvSpPr>
          <p:nvPr>
            <p:ph type="body" idx="4294967295"/>
          </p:nvPr>
        </p:nvSpPr>
        <p:spPr/>
        <p:txBody>
          <a:bodyPr>
            <a:normAutofit fontScale="77500" lnSpcReduction="20000"/>
          </a:bodyPr>
          <a:lstStyle/>
          <a:p>
            <a:r>
              <a:rPr lang="en-US" dirty="0" smtClean="0"/>
              <a:t>Measured by their ability to reduce power outages, the BOT programs were undoubtedly a success. Notably, this increased provision of power came without increased government debt as most projects were financed on global capital markets. The BOT and related programs also significantly increased the scope of private sector involvement. At the beginning of 1996, 21% of the country’s installed capacity for power generation was contracted with the IPPs. Because the IPP schemes also encouraged private sector operation of government-owned plants, fully 42% of Philippine generation capacity was operated by the private sector. 21 The World Bank praised the BOT programs, calling them a potential model for other developing economies.</a:t>
            </a:r>
          </a:p>
        </p:txBody>
      </p:sp>
    </p:spTree>
    <p:extLst>
      <p:ext uri="{BB962C8B-B14F-4D97-AF65-F5344CB8AC3E}">
        <p14:creationId xmlns:p14="http://schemas.microsoft.com/office/powerpoint/2010/main" val="4018338004"/>
      </p:ext>
    </p:extLst>
  </p:cSld>
  <p:clrMapOvr>
    <a:masterClrMapping/>
  </p:clrMapOvr>
  <p:transition>
    <p:zoom/>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Title 1"/>
          <p:cNvSpPr>
            <a:spLocks noGrp="1"/>
          </p:cNvSpPr>
          <p:nvPr>
            <p:ph type="title"/>
          </p:nvPr>
        </p:nvSpPr>
        <p:spPr/>
        <p:txBody>
          <a:bodyPr/>
          <a:lstStyle/>
          <a:p>
            <a:r>
              <a:rPr lang="en-US" smtClean="0"/>
              <a:t>Capacity and Demand</a:t>
            </a:r>
          </a:p>
        </p:txBody>
      </p:sp>
      <p:sp>
        <p:nvSpPr>
          <p:cNvPr id="164867" name="Content Placeholder 2"/>
          <p:cNvSpPr>
            <a:spLocks noGrp="1"/>
          </p:cNvSpPr>
          <p:nvPr>
            <p:ph idx="1"/>
          </p:nvPr>
        </p:nvSpPr>
        <p:spPr/>
        <p:txBody>
          <a:bodyPr/>
          <a:lstStyle/>
          <a:p>
            <a:r>
              <a:rPr lang="en-US" sz="1600" smtClean="0"/>
              <a:t>By 1998, peak capacity was 11,988 MW while peak demand was 6,421 MW. Demand projections in the early- and mid-1990s forecast demand growth ranging from 9.5-12% per year.</a:t>
            </a:r>
          </a:p>
          <a:p>
            <a:r>
              <a:rPr lang="en-US" sz="1600" smtClean="0"/>
              <a:t>A 1994 report by the World Bank already warned implicitly against the risk of over-commitment through the uncoordinated signing of PPAs, which essentially passed demand risk to the consumer through take-or-pay provisions.</a:t>
            </a:r>
          </a:p>
          <a:p>
            <a:r>
              <a:rPr lang="en-US" sz="1600" smtClean="0"/>
              <a:t>The costs of IPPs were often high because the new capacity was not consistent with the least-cost expansion path and the private sector required high rates of return.</a:t>
            </a:r>
          </a:p>
          <a:p>
            <a:r>
              <a:rPr lang="en-US" sz="1600" smtClean="0"/>
              <a:t>The focus on production rather than efficient distribution put the public sector in the position of retaining that activity in which it was least effective and restricting the private sector from performing the customer focused activities (distribution and supply) where it had real expertise. At the same time, it isolated the private sector from the market through a combination of regulated pricing and guarantees against commercial risks.</a:t>
            </a:r>
          </a:p>
        </p:txBody>
      </p:sp>
    </p:spTree>
    <p:extLst>
      <p:ext uri="{BB962C8B-B14F-4D97-AF65-F5344CB8AC3E}">
        <p14:creationId xmlns:p14="http://schemas.microsoft.com/office/powerpoint/2010/main" val="170282190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Grp="1" noChangeArrowheads="1"/>
          </p:cNvSpPr>
          <p:nvPr>
            <p:ph type="title"/>
          </p:nvPr>
        </p:nvSpPr>
        <p:spPr/>
        <p:txBody>
          <a:bodyPr/>
          <a:lstStyle/>
          <a:p>
            <a:r>
              <a:rPr lang="en-US" smtClean="0"/>
              <a:t>Philippines IPP Contracts</a:t>
            </a:r>
          </a:p>
        </p:txBody>
      </p:sp>
      <p:pic>
        <p:nvPicPr>
          <p:cNvPr id="165891" name="Picture 3"/>
          <p:cNvPicPr>
            <a:picLocks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360488" y="1524000"/>
            <a:ext cx="6423025" cy="4572000"/>
          </a:xfrm>
          <a:noFill/>
        </p:spPr>
      </p:pic>
      <p:sp>
        <p:nvSpPr>
          <p:cNvPr id="165892" name="TextBox 3"/>
          <p:cNvSpPr txBox="1">
            <a:spLocks noChangeArrowheads="1"/>
          </p:cNvSpPr>
          <p:nvPr/>
        </p:nvSpPr>
        <p:spPr bwMode="auto">
          <a:xfrm>
            <a:off x="7315200" y="838200"/>
            <a:ext cx="14478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defRPr>
            </a:lvl1pPr>
            <a:lvl2pPr marL="742950" indent="-285750">
              <a:defRPr sz="1200">
                <a:solidFill>
                  <a:schemeClr val="tx1"/>
                </a:solidFill>
                <a:latin typeface="Arial" charset="0"/>
              </a:defRPr>
            </a:lvl2pPr>
            <a:lvl3pPr marL="1143000" indent="-228600">
              <a:defRPr sz="1200">
                <a:solidFill>
                  <a:schemeClr val="tx1"/>
                </a:solidFill>
                <a:latin typeface="Arial" charset="0"/>
              </a:defRPr>
            </a:lvl3pPr>
            <a:lvl4pPr marL="1600200" indent="-228600">
              <a:defRPr sz="1200">
                <a:solidFill>
                  <a:schemeClr val="tx1"/>
                </a:solidFill>
                <a:latin typeface="Arial" charset="0"/>
              </a:defRPr>
            </a:lvl4pPr>
            <a:lvl5pPr marL="2057400" indent="-22860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r>
              <a:rPr lang="en-US"/>
              <a:t>Reserve Margin is about 155%</a:t>
            </a:r>
          </a:p>
        </p:txBody>
      </p:sp>
      <p:cxnSp>
        <p:nvCxnSpPr>
          <p:cNvPr id="165893" name="Straight Arrow Connector 5"/>
          <p:cNvCxnSpPr>
            <a:cxnSpLocks noChangeShapeType="1"/>
          </p:cNvCxnSpPr>
          <p:nvPr/>
        </p:nvCxnSpPr>
        <p:spPr bwMode="auto">
          <a:xfrm rot="5400000">
            <a:off x="7429500" y="1562100"/>
            <a:ext cx="914400" cy="838200"/>
          </a:xfrm>
          <a:prstGeom prst="straightConnector1">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sp>
        <p:nvSpPr>
          <p:cNvPr id="165894" name="TextBox 6"/>
          <p:cNvSpPr txBox="1">
            <a:spLocks noChangeArrowheads="1"/>
          </p:cNvSpPr>
          <p:nvPr/>
        </p:nvSpPr>
        <p:spPr bwMode="auto">
          <a:xfrm>
            <a:off x="7772400" y="2438400"/>
            <a:ext cx="12192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defRPr>
            </a:lvl1pPr>
            <a:lvl2pPr marL="742950" indent="-285750">
              <a:defRPr sz="1200">
                <a:solidFill>
                  <a:schemeClr val="tx1"/>
                </a:solidFill>
                <a:latin typeface="Arial" charset="0"/>
              </a:defRPr>
            </a:lvl2pPr>
            <a:lvl3pPr marL="1143000" indent="-228600">
              <a:defRPr sz="1200">
                <a:solidFill>
                  <a:schemeClr val="tx1"/>
                </a:solidFill>
                <a:latin typeface="Arial" charset="0"/>
              </a:defRPr>
            </a:lvl3pPr>
            <a:lvl4pPr marL="1600200" indent="-228600">
              <a:defRPr sz="1200">
                <a:solidFill>
                  <a:schemeClr val="tx1"/>
                </a:solidFill>
                <a:latin typeface="Arial" charset="0"/>
              </a:defRPr>
            </a:lvl4pPr>
            <a:lvl5pPr marL="2057400" indent="-22860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r>
              <a:rPr lang="en-US"/>
              <a:t>Estimated Growth – 9.2%</a:t>
            </a:r>
          </a:p>
        </p:txBody>
      </p:sp>
      <p:cxnSp>
        <p:nvCxnSpPr>
          <p:cNvPr id="165895" name="Straight Arrow Connector 8"/>
          <p:cNvCxnSpPr>
            <a:cxnSpLocks noChangeShapeType="1"/>
          </p:cNvCxnSpPr>
          <p:nvPr/>
        </p:nvCxnSpPr>
        <p:spPr bwMode="auto">
          <a:xfrm rot="10800000" flipV="1">
            <a:off x="7543800" y="2971800"/>
            <a:ext cx="838200" cy="76200"/>
          </a:xfrm>
          <a:prstGeom prst="straightConnector1">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sp>
        <p:nvSpPr>
          <p:cNvPr id="165896" name="TextBox 9"/>
          <p:cNvSpPr txBox="1">
            <a:spLocks noChangeArrowheads="1"/>
          </p:cNvSpPr>
          <p:nvPr/>
        </p:nvSpPr>
        <p:spPr bwMode="auto">
          <a:xfrm>
            <a:off x="7848600" y="3657600"/>
            <a:ext cx="10668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defRPr>
            </a:lvl1pPr>
            <a:lvl2pPr marL="742950" indent="-285750">
              <a:defRPr sz="1200">
                <a:solidFill>
                  <a:schemeClr val="tx1"/>
                </a:solidFill>
                <a:latin typeface="Arial" charset="0"/>
              </a:defRPr>
            </a:lvl2pPr>
            <a:lvl3pPr marL="1143000" indent="-228600">
              <a:defRPr sz="1200">
                <a:solidFill>
                  <a:schemeClr val="tx1"/>
                </a:solidFill>
                <a:latin typeface="Arial" charset="0"/>
              </a:defRPr>
            </a:lvl3pPr>
            <a:lvl4pPr marL="1600200" indent="-228600">
              <a:defRPr sz="1200">
                <a:solidFill>
                  <a:schemeClr val="tx1"/>
                </a:solidFill>
                <a:latin typeface="Arial" charset="0"/>
              </a:defRPr>
            </a:lvl4pPr>
            <a:lvl5pPr marL="2057400" indent="-22860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r>
              <a:rPr lang="en-US"/>
              <a:t>Actual Growth – 3%</a:t>
            </a:r>
          </a:p>
        </p:txBody>
      </p:sp>
      <p:cxnSp>
        <p:nvCxnSpPr>
          <p:cNvPr id="165897" name="Straight Arrow Connector 11"/>
          <p:cNvCxnSpPr>
            <a:cxnSpLocks noChangeShapeType="1"/>
          </p:cNvCxnSpPr>
          <p:nvPr/>
        </p:nvCxnSpPr>
        <p:spPr bwMode="auto">
          <a:xfrm rot="10800000">
            <a:off x="7467600" y="4114800"/>
            <a:ext cx="990600" cy="228600"/>
          </a:xfrm>
          <a:prstGeom prst="straightConnector1">
            <a:avLst/>
          </a:prstGeom>
          <a:noFill/>
          <a:ln w="12700" algn="ctr">
            <a:solidFill>
              <a:schemeClr val="tx1"/>
            </a:solidFill>
            <a:round/>
            <a:headEnd type="none" w="sm" len="sm"/>
            <a:tailEnd type="arrow"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83601720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Title 1"/>
          <p:cNvSpPr>
            <a:spLocks noGrp="1"/>
          </p:cNvSpPr>
          <p:nvPr>
            <p:ph type="title"/>
          </p:nvPr>
        </p:nvSpPr>
        <p:spPr/>
        <p:txBody>
          <a:bodyPr/>
          <a:lstStyle/>
          <a:p>
            <a:r>
              <a:rPr lang="en-US" smtClean="0"/>
              <a:t>PPA Provisions</a:t>
            </a:r>
          </a:p>
        </p:txBody>
      </p:sp>
      <p:sp>
        <p:nvSpPr>
          <p:cNvPr id="166915" name="Content Placeholder 2"/>
          <p:cNvSpPr>
            <a:spLocks noGrp="1"/>
          </p:cNvSpPr>
          <p:nvPr>
            <p:ph idx="1"/>
          </p:nvPr>
        </p:nvSpPr>
        <p:spPr/>
        <p:txBody>
          <a:bodyPr>
            <a:normAutofit fontScale="85000" lnSpcReduction="10000"/>
          </a:bodyPr>
          <a:lstStyle/>
          <a:p>
            <a:r>
              <a:rPr lang="en-US" smtClean="0"/>
              <a:t>The take-or-pay provisions ensure that the IPP proponents are paid up to the level of the minimum energy off-take (MEOT) whether the government utility was able to sell the power or not.</a:t>
            </a:r>
          </a:p>
          <a:p>
            <a:r>
              <a:rPr lang="en-US" smtClean="0"/>
              <a:t>IPP liabilities estimates up to the remaining terms of the contracts is in-between $6 - $ 8B in net present value. The buy-out figure of $11.8 B is gross since the Government can turn around and sell the capacity to another party.</a:t>
            </a:r>
          </a:p>
          <a:p>
            <a:r>
              <a:rPr lang="en-US" smtClean="0"/>
              <a:t>In 1992, the GDP was US$52 billion.  PPA buyout in total would be 21% of GDP.</a:t>
            </a:r>
          </a:p>
        </p:txBody>
      </p:sp>
    </p:spTree>
    <p:extLst>
      <p:ext uri="{BB962C8B-B14F-4D97-AF65-F5344CB8AC3E}">
        <p14:creationId xmlns:p14="http://schemas.microsoft.com/office/powerpoint/2010/main" val="290074204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Title 1"/>
          <p:cNvSpPr>
            <a:spLocks noGrp="1"/>
          </p:cNvSpPr>
          <p:nvPr>
            <p:ph type="title"/>
          </p:nvPr>
        </p:nvSpPr>
        <p:spPr/>
        <p:txBody>
          <a:bodyPr/>
          <a:lstStyle/>
          <a:p>
            <a:r>
              <a:rPr lang="en-US" smtClean="0"/>
              <a:t>Effects of PPA Program</a:t>
            </a:r>
          </a:p>
        </p:txBody>
      </p:sp>
      <p:sp>
        <p:nvSpPr>
          <p:cNvPr id="167939" name="Content Placeholder 2"/>
          <p:cNvSpPr>
            <a:spLocks noGrp="1"/>
          </p:cNvSpPr>
          <p:nvPr>
            <p:ph idx="1"/>
          </p:nvPr>
        </p:nvSpPr>
        <p:spPr/>
        <p:txBody>
          <a:bodyPr>
            <a:normAutofit fontScale="85000" lnSpcReduction="20000"/>
          </a:bodyPr>
          <a:lstStyle/>
          <a:p>
            <a:r>
              <a:rPr lang="en-US" smtClean="0"/>
              <a:t>The effects of the PPA capacity charges were exacerbated by the structure and implementation of the IPP program. The rapid build-out of IPPs during the 1990s meant that with the impact of the Asian financial crisis in 1998, the cost of electricity began to explode  dramatically due to a combination of:</a:t>
            </a:r>
          </a:p>
          <a:p>
            <a:pPr lvl="1"/>
            <a:r>
              <a:rPr lang="en-US" smtClean="0"/>
              <a:t>the high fixed cost of the IPPs (capacity payments or minimum offtake) and </a:t>
            </a:r>
          </a:p>
          <a:p>
            <a:pPr lvl="1"/>
            <a:r>
              <a:rPr lang="en-US" smtClean="0"/>
              <a:t>the escalating foreign exchange liability stemming from deep reliance on foreign capital. </a:t>
            </a:r>
          </a:p>
          <a:p>
            <a:r>
              <a:rPr lang="en-US" smtClean="0"/>
              <a:t>The controversial “PPA” pass-through mechanism began climbing rapidly with the crisis, eventually becoming larger than the base rate itself.</a:t>
            </a:r>
          </a:p>
        </p:txBody>
      </p:sp>
    </p:spTree>
    <p:extLst>
      <p:ext uri="{BB962C8B-B14F-4D97-AF65-F5344CB8AC3E}">
        <p14:creationId xmlns:p14="http://schemas.microsoft.com/office/powerpoint/2010/main" val="107023995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Title 1"/>
          <p:cNvSpPr>
            <a:spLocks noGrp="1"/>
          </p:cNvSpPr>
          <p:nvPr>
            <p:ph type="title"/>
          </p:nvPr>
        </p:nvSpPr>
        <p:spPr/>
        <p:txBody>
          <a:bodyPr/>
          <a:lstStyle/>
          <a:p>
            <a:r>
              <a:rPr lang="en-US" smtClean="0"/>
              <a:t>Exchange Rates</a:t>
            </a:r>
          </a:p>
        </p:txBody>
      </p:sp>
      <p:pic>
        <p:nvPicPr>
          <p:cNvPr id="168963" name="Picture 5"/>
          <p:cNvPicPr>
            <a:picLocks noGrp="1" noChangeAspect="1" noChangeArrowheads="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a:xfrm>
            <a:off x="5105400" y="304800"/>
            <a:ext cx="3733800" cy="2713038"/>
          </a:xfrm>
          <a:noFill/>
        </p:spPr>
      </p:pic>
      <p:pic>
        <p:nvPicPr>
          <p:cNvPr id="168964" name="Picture 2"/>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228600" y="2438400"/>
            <a:ext cx="5562600" cy="3703638"/>
          </a:xfrm>
          <a:noFill/>
        </p:spPr>
      </p:pic>
      <p:sp>
        <p:nvSpPr>
          <p:cNvPr id="168965" name="TextBox 9"/>
          <p:cNvSpPr txBox="1">
            <a:spLocks noChangeArrowheads="1"/>
          </p:cNvSpPr>
          <p:nvPr/>
        </p:nvSpPr>
        <p:spPr bwMode="auto">
          <a:xfrm>
            <a:off x="838200" y="1371600"/>
            <a:ext cx="35052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defRPr>
            </a:lvl1pPr>
            <a:lvl2pPr marL="742950" indent="-285750">
              <a:defRPr sz="1200">
                <a:solidFill>
                  <a:schemeClr val="tx1"/>
                </a:solidFill>
                <a:latin typeface="Arial" charset="0"/>
              </a:defRPr>
            </a:lvl2pPr>
            <a:lvl3pPr marL="1143000" indent="-228600">
              <a:defRPr sz="1200">
                <a:solidFill>
                  <a:schemeClr val="tx1"/>
                </a:solidFill>
                <a:latin typeface="Arial" charset="0"/>
              </a:defRPr>
            </a:lvl3pPr>
            <a:lvl4pPr marL="1600200" indent="-228600">
              <a:defRPr sz="1200">
                <a:solidFill>
                  <a:schemeClr val="tx1"/>
                </a:solidFill>
                <a:latin typeface="Arial" charset="0"/>
              </a:defRPr>
            </a:lvl4pPr>
            <a:lvl5pPr marL="2057400" indent="-22860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algn="l"/>
            <a:r>
              <a:rPr lang="en-US" sz="1800"/>
              <a:t>Depreciation in exchange rates of about 70% caused increases in capacity charges</a:t>
            </a:r>
          </a:p>
        </p:txBody>
      </p:sp>
    </p:spTree>
    <p:extLst>
      <p:ext uri="{BB962C8B-B14F-4D97-AF65-F5344CB8AC3E}">
        <p14:creationId xmlns:p14="http://schemas.microsoft.com/office/powerpoint/2010/main" val="391247858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Title 1"/>
          <p:cNvSpPr>
            <a:spLocks noGrp="1"/>
          </p:cNvSpPr>
          <p:nvPr>
            <p:ph type="title"/>
          </p:nvPr>
        </p:nvSpPr>
        <p:spPr/>
        <p:txBody>
          <a:bodyPr>
            <a:normAutofit fontScale="90000"/>
          </a:bodyPr>
          <a:lstStyle/>
          <a:p>
            <a:r>
              <a:rPr lang="en-US" smtClean="0"/>
              <a:t>Risk Mitigation and Purchasing Power Parity</a:t>
            </a:r>
          </a:p>
        </p:txBody>
      </p:sp>
      <p:sp>
        <p:nvSpPr>
          <p:cNvPr id="169987" name="Content Placeholder 2"/>
          <p:cNvSpPr>
            <a:spLocks noGrp="1"/>
          </p:cNvSpPr>
          <p:nvPr>
            <p:ph idx="1"/>
          </p:nvPr>
        </p:nvSpPr>
        <p:spPr/>
        <p:txBody>
          <a:bodyPr>
            <a:normAutofit fontScale="92500" lnSpcReduction="20000"/>
          </a:bodyPr>
          <a:lstStyle/>
          <a:p>
            <a:r>
              <a:rPr lang="en-US" smtClean="0"/>
              <a:t>Purchasing Power Parity</a:t>
            </a:r>
          </a:p>
          <a:p>
            <a:pPr lvl="1"/>
            <a:r>
              <a:rPr lang="en-US" smtClean="0"/>
              <a:t>Change in exchange rate (versus USD)</a:t>
            </a:r>
          </a:p>
          <a:p>
            <a:pPr lvl="2"/>
            <a:r>
              <a:rPr lang="en-US" smtClean="0"/>
              <a:t>Current exchange rate x (1+local inflation)/(1+US$ inflation)</a:t>
            </a:r>
          </a:p>
          <a:p>
            <a:pPr lvl="1"/>
            <a:r>
              <a:rPr lang="en-US" smtClean="0"/>
              <a:t>How purchasing power parity mitigates risk</a:t>
            </a:r>
          </a:p>
          <a:p>
            <a:pPr lvl="2"/>
            <a:r>
              <a:rPr lang="en-US" smtClean="0"/>
              <a:t>In theory people in the country are willing to pay higher nominal prices because of inflation and the net cash flow for the project should be the same</a:t>
            </a:r>
          </a:p>
          <a:p>
            <a:pPr lvl="2"/>
            <a:r>
              <a:rPr lang="en-US" smtClean="0"/>
              <a:t>For example, if the inflation rate increases to 20%, the exchange rate should reflect depreciation in the currency of 20%.</a:t>
            </a:r>
          </a:p>
          <a:p>
            <a:pPr lvl="1"/>
            <a:r>
              <a:rPr lang="en-US" smtClean="0"/>
              <a:t>Problems with purchasing power parity assumption</a:t>
            </a:r>
          </a:p>
          <a:p>
            <a:pPr lvl="2"/>
            <a:r>
              <a:rPr lang="en-US" smtClean="0"/>
              <a:t>Large devaluations can occur without inflation rate changes</a:t>
            </a:r>
          </a:p>
          <a:p>
            <a:pPr lvl="2"/>
            <a:r>
              <a:rPr lang="en-US" smtClean="0"/>
              <a:t>For example, the East Asian Crisis of 1997</a:t>
            </a:r>
          </a:p>
        </p:txBody>
      </p:sp>
    </p:spTree>
    <p:extLst>
      <p:ext uri="{BB962C8B-B14F-4D97-AF65-F5344CB8AC3E}">
        <p14:creationId xmlns:p14="http://schemas.microsoft.com/office/powerpoint/2010/main" val="347223549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Title 1"/>
          <p:cNvSpPr>
            <a:spLocks noGrp="1"/>
          </p:cNvSpPr>
          <p:nvPr>
            <p:ph type="title"/>
          </p:nvPr>
        </p:nvSpPr>
        <p:spPr/>
        <p:txBody>
          <a:bodyPr/>
          <a:lstStyle/>
          <a:p>
            <a:r>
              <a:rPr lang="en-US" smtClean="0"/>
              <a:t>Fast Track Contracting</a:t>
            </a:r>
          </a:p>
        </p:txBody>
      </p:sp>
      <p:sp>
        <p:nvSpPr>
          <p:cNvPr id="125955" name="Content Placeholder 2"/>
          <p:cNvSpPr>
            <a:spLocks noGrp="1"/>
          </p:cNvSpPr>
          <p:nvPr>
            <p:ph idx="1"/>
          </p:nvPr>
        </p:nvSpPr>
        <p:spPr/>
        <p:txBody>
          <a:bodyPr>
            <a:normAutofit fontScale="77500" lnSpcReduction="20000"/>
          </a:bodyPr>
          <a:lstStyle/>
          <a:p>
            <a:r>
              <a:rPr lang="en-US" smtClean="0"/>
              <a:t>Because of the power crisis, the government had no significant leverage in the negotiations. The unstable political condition created a situation where “economy risks” required a premium placed on project returns.</a:t>
            </a:r>
          </a:p>
          <a:p>
            <a:r>
              <a:rPr lang="en-US" smtClean="0"/>
              <a:t>The entry of some IPPs had to be on a “fast-track” basis and some were contracted through negotiations rather than competitive bidding.</a:t>
            </a:r>
          </a:p>
          <a:p>
            <a:r>
              <a:rPr lang="en-US" smtClean="0"/>
              <a:t>In contrast, Thailand bided out its first batch of IPP capacity during the time when its economic performance was the envy of all ASEAN. As a result, the offers were very competitive (some offers took on the FOREX risk) and represented about ten times more capacity than what EGAT had asked for.</a:t>
            </a:r>
          </a:p>
        </p:txBody>
      </p:sp>
    </p:spTree>
    <p:extLst>
      <p:ext uri="{BB962C8B-B14F-4D97-AF65-F5344CB8AC3E}">
        <p14:creationId xmlns:p14="http://schemas.microsoft.com/office/powerpoint/2010/main" val="188323093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Title 1"/>
          <p:cNvSpPr>
            <a:spLocks noGrp="1"/>
          </p:cNvSpPr>
          <p:nvPr>
            <p:ph type="title"/>
          </p:nvPr>
        </p:nvSpPr>
        <p:spPr/>
        <p:txBody>
          <a:bodyPr>
            <a:normAutofit fontScale="90000"/>
          </a:bodyPr>
          <a:lstStyle/>
          <a:p>
            <a:r>
              <a:rPr lang="en-US" smtClean="0"/>
              <a:t>Example of Purchasing Power Parity and Inflation</a:t>
            </a:r>
          </a:p>
        </p:txBody>
      </p:sp>
      <p:graphicFrame>
        <p:nvGraphicFramePr>
          <p:cNvPr id="4" name="Content Placeholder 3"/>
          <p:cNvGraphicFramePr>
            <a:graphicFrameLocks noGrp="1"/>
          </p:cNvGraphicFramePr>
          <p:nvPr>
            <p:ph idx="1"/>
          </p:nvPr>
        </p:nvGraphicFramePr>
        <p:xfrm>
          <a:off x="762000" y="1295400"/>
          <a:ext cx="7696200" cy="51054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73431496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Title 1"/>
          <p:cNvSpPr>
            <a:spLocks noGrp="1"/>
          </p:cNvSpPr>
          <p:nvPr>
            <p:ph type="title"/>
          </p:nvPr>
        </p:nvSpPr>
        <p:spPr/>
        <p:txBody>
          <a:bodyPr>
            <a:normAutofit fontScale="90000"/>
          </a:bodyPr>
          <a:lstStyle/>
          <a:p>
            <a:r>
              <a:rPr lang="en-US" smtClean="0"/>
              <a:t>Index of Exchange Rate and Purchasing Power</a:t>
            </a:r>
          </a:p>
        </p:txBody>
      </p:sp>
      <p:pic>
        <p:nvPicPr>
          <p:cNvPr id="172035"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098550" y="1295400"/>
            <a:ext cx="7023100" cy="5105400"/>
          </a:xfrm>
          <a:noFill/>
        </p:spPr>
      </p:pic>
    </p:spTree>
    <p:extLst>
      <p:ext uri="{BB962C8B-B14F-4D97-AF65-F5344CB8AC3E}">
        <p14:creationId xmlns:p14="http://schemas.microsoft.com/office/powerpoint/2010/main" val="186244923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Title 1"/>
          <p:cNvSpPr>
            <a:spLocks noGrp="1"/>
          </p:cNvSpPr>
          <p:nvPr>
            <p:ph type="title"/>
          </p:nvPr>
        </p:nvSpPr>
        <p:spPr/>
        <p:txBody>
          <a:bodyPr/>
          <a:lstStyle/>
          <a:p>
            <a:r>
              <a:rPr lang="en-US" smtClean="0"/>
              <a:t>Result – High Power Rates</a:t>
            </a:r>
          </a:p>
        </p:txBody>
      </p:sp>
      <p:sp>
        <p:nvSpPr>
          <p:cNvPr id="173059" name="Content Placeholder 2"/>
          <p:cNvSpPr>
            <a:spLocks noGrp="1"/>
          </p:cNvSpPr>
          <p:nvPr>
            <p:ph idx="1"/>
          </p:nvPr>
        </p:nvSpPr>
        <p:spPr/>
        <p:txBody>
          <a:bodyPr/>
          <a:lstStyle/>
          <a:p>
            <a:r>
              <a:rPr lang="en-US" sz="1800" smtClean="0"/>
              <a:t>Exceptionally high power rates were cited as one reason why Intel Philippines, one of the country's biggest foreign investors and largest employers, with over 5,000 workers, plans to close down its Philippine operations and divert the company's investments to lower-cost Vietnam and Malaysia. A recent government survey showed that the high cost of electricity is one of the main reasons why foreign investors are reluctant to locate their businesses in the Philippines. </a:t>
            </a:r>
          </a:p>
          <a:p>
            <a:r>
              <a:rPr lang="en-US" sz="1800" smtClean="0"/>
              <a:t>According to the Heads of ASEAN Power Utilities/Authorities, a consultative group attached to the 10-member Association of Southeast Asian Nations, the average cost of electricity in the Philippines last year was 17.5 US cents per kilowatt-hour (kWh). That is more than three times the 5.38 per kWh cost in Vietnam, and is markedly higher then the 6.77 per kWh cost in Indonesia, 7.67 per kWh in Malaysia and 8.50 per kWh in Thailand. Even high-cost Singapore recorded cheaper power rates at 13.07 per kWh. </a:t>
            </a:r>
          </a:p>
        </p:txBody>
      </p:sp>
    </p:spTree>
    <p:extLst>
      <p:ext uri="{BB962C8B-B14F-4D97-AF65-F5344CB8AC3E}">
        <p14:creationId xmlns:p14="http://schemas.microsoft.com/office/powerpoint/2010/main" val="248097149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Title 1"/>
          <p:cNvSpPr>
            <a:spLocks noGrp="1"/>
          </p:cNvSpPr>
          <p:nvPr>
            <p:ph type="title"/>
          </p:nvPr>
        </p:nvSpPr>
        <p:spPr/>
        <p:txBody>
          <a:bodyPr>
            <a:normAutofit fontScale="90000"/>
          </a:bodyPr>
          <a:lstStyle/>
          <a:p>
            <a:r>
              <a:rPr lang="en-US" smtClean="0"/>
              <a:t>High Power Rates (Excluding Europe)</a:t>
            </a:r>
          </a:p>
        </p:txBody>
      </p:sp>
      <p:graphicFrame>
        <p:nvGraphicFramePr>
          <p:cNvPr id="5" name="Content Placeholder 4"/>
          <p:cNvGraphicFramePr>
            <a:graphicFrameLocks noGrp="1"/>
          </p:cNvGraphicFramePr>
          <p:nvPr>
            <p:ph idx="1"/>
          </p:nvPr>
        </p:nvGraphicFramePr>
        <p:xfrm>
          <a:off x="762000" y="1524000"/>
          <a:ext cx="7620000" cy="4572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17931414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Title 1"/>
          <p:cNvSpPr>
            <a:spLocks noGrp="1"/>
          </p:cNvSpPr>
          <p:nvPr>
            <p:ph type="title"/>
          </p:nvPr>
        </p:nvSpPr>
        <p:spPr/>
        <p:txBody>
          <a:bodyPr/>
          <a:lstStyle/>
          <a:p>
            <a:r>
              <a:rPr lang="en-US" smtClean="0"/>
              <a:t>Philippines – Contract Review</a:t>
            </a:r>
          </a:p>
        </p:txBody>
      </p:sp>
      <p:sp>
        <p:nvSpPr>
          <p:cNvPr id="175107" name="Content Placeholder 2"/>
          <p:cNvSpPr>
            <a:spLocks noGrp="1"/>
          </p:cNvSpPr>
          <p:nvPr>
            <p:ph idx="1"/>
          </p:nvPr>
        </p:nvSpPr>
        <p:spPr/>
        <p:txBody>
          <a:bodyPr>
            <a:normAutofit fontScale="85000" lnSpcReduction="20000"/>
          </a:bodyPr>
          <a:lstStyle/>
          <a:p>
            <a:r>
              <a:rPr lang="en-US" smtClean="0"/>
              <a:t>The process began with a 2001 electricity sector reform law (“EPIRA”) that required the appointment of an inter-agency commission (“IAC”) to review the IPP contracts, which by 2001 had become politically and economically vulnerable. </a:t>
            </a:r>
          </a:p>
          <a:p>
            <a:r>
              <a:rPr lang="en-US" smtClean="0"/>
              <a:t>The law also mandated the unbundling of electricity rates in consumer bills. This seemingly innocuous measure allowed Filipino citizens to see for the first time the precise origins of the costs that created some of the highest electricity rates in Asia. </a:t>
            </a:r>
          </a:p>
          <a:p>
            <a:pPr lvl="1"/>
            <a:r>
              <a:rPr lang="en-US" smtClean="0"/>
              <a:t>What they saw was that the power purchase adjustment that financed the state utility’s IPP obligations was almost equal to the cost of the actual electricity consumed.</a:t>
            </a:r>
          </a:p>
        </p:txBody>
      </p:sp>
    </p:spTree>
    <p:extLst>
      <p:ext uri="{BB962C8B-B14F-4D97-AF65-F5344CB8AC3E}">
        <p14:creationId xmlns:p14="http://schemas.microsoft.com/office/powerpoint/2010/main" val="342637722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Title 1"/>
          <p:cNvSpPr>
            <a:spLocks noGrp="1"/>
          </p:cNvSpPr>
          <p:nvPr>
            <p:ph type="title"/>
          </p:nvPr>
        </p:nvSpPr>
        <p:spPr/>
        <p:txBody>
          <a:bodyPr/>
          <a:lstStyle/>
          <a:p>
            <a:r>
              <a:rPr lang="en-US" smtClean="0"/>
              <a:t>Philippines – Review of Contracts</a:t>
            </a:r>
          </a:p>
        </p:txBody>
      </p:sp>
      <p:sp>
        <p:nvSpPr>
          <p:cNvPr id="176131" name="Content Placeholder 2"/>
          <p:cNvSpPr>
            <a:spLocks noGrp="1"/>
          </p:cNvSpPr>
          <p:nvPr>
            <p:ph idx="1"/>
          </p:nvPr>
        </p:nvSpPr>
        <p:spPr/>
        <p:txBody>
          <a:bodyPr/>
          <a:lstStyle/>
          <a:p>
            <a:r>
              <a:rPr lang="en-US" sz="1600" smtClean="0"/>
              <a:t>The IAC Review covered a total of 35 projects—all of Napocor’s operating contracts with IPPs. Of these, six were cleared, and the other 29 contracts were found to have issues of various kinds and were targeted for renegotiation.</a:t>
            </a:r>
          </a:p>
          <a:p>
            <a:r>
              <a:rPr lang="en-US" sz="1600" smtClean="0"/>
              <a:t>Upon completing the review, the IAC handed responsibility for implementing its findings to the Power Sector Assets and Liabilities Management Corporation (“PSALM”).</a:t>
            </a:r>
          </a:p>
          <a:p>
            <a:pPr lvl="1"/>
            <a:r>
              <a:rPr lang="en-US" sz="1600" smtClean="0"/>
              <a:t>First, IPPs would bear cost or fee reductions that were not contrary to the terms of the original contract—most commonly the project  companies made a collateral agreement not to nominate the full 105% or 110% that the contract allowed, or clarified ambiguous terms in a manner advantageous to the government. </a:t>
            </a:r>
          </a:p>
          <a:p>
            <a:pPr lvl="1"/>
            <a:r>
              <a:rPr lang="en-US" sz="1600" smtClean="0"/>
              <a:t>Second, PSALM also considered a negotiated buy-out when the sponsor firms were interested in exiting the project.</a:t>
            </a:r>
          </a:p>
        </p:txBody>
      </p:sp>
    </p:spTree>
    <p:extLst>
      <p:ext uri="{BB962C8B-B14F-4D97-AF65-F5344CB8AC3E}">
        <p14:creationId xmlns:p14="http://schemas.microsoft.com/office/powerpoint/2010/main" val="70260782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Title 1"/>
          <p:cNvSpPr>
            <a:spLocks noGrp="1"/>
          </p:cNvSpPr>
          <p:nvPr>
            <p:ph type="title"/>
          </p:nvPr>
        </p:nvSpPr>
        <p:spPr/>
        <p:txBody>
          <a:bodyPr/>
          <a:lstStyle/>
          <a:p>
            <a:r>
              <a:rPr lang="en-US" smtClean="0"/>
              <a:t>Three Rounds of Development</a:t>
            </a:r>
          </a:p>
        </p:txBody>
      </p:sp>
      <p:sp>
        <p:nvSpPr>
          <p:cNvPr id="126979" name="Content Placeholder 2"/>
          <p:cNvSpPr>
            <a:spLocks noGrp="1"/>
          </p:cNvSpPr>
          <p:nvPr>
            <p:ph idx="1"/>
          </p:nvPr>
        </p:nvSpPr>
        <p:spPr/>
        <p:txBody>
          <a:bodyPr/>
          <a:lstStyle/>
          <a:p>
            <a:r>
              <a:rPr lang="en-US" sz="1600" smtClean="0"/>
              <a:t>The IPP sector in the Philippines developed in three main rounds. </a:t>
            </a:r>
          </a:p>
          <a:p>
            <a:pPr lvl="1"/>
            <a:r>
              <a:rPr lang="en-US" sz="1600" smtClean="0"/>
              <a:t>First, the plants contracted in the early 1990s to address the power crisis were largely oil-fired plants with 5-12 year PPAs. These tended to be expensive because: (1) the rapid capital recovery period under short PPAs, (2) the extreme pressure on government negotiators stemming from the grave electricity crisis, and (3) the high fuel cost oil plants were dispatched as baseload facilities during the crisis. </a:t>
            </a:r>
          </a:p>
          <a:p>
            <a:pPr lvl="1"/>
            <a:r>
              <a:rPr lang="en-US" sz="1600" smtClean="0"/>
              <a:t>Second, a wave of large baseload coal plants – most importantly Pagbilao (700MW), Sual (1200MW), and Quezon (originally 440MW, now rated at 460MW). These reached operation between 1996 and 2000 and had longer PPAs (up to 25 years). </a:t>
            </a:r>
          </a:p>
          <a:p>
            <a:pPr lvl="1"/>
            <a:r>
              <a:rPr lang="en-US" sz="1600" smtClean="0"/>
              <a:t>Third, a round of big hydro/irrigation projects and natural gas plants that reached operation from 1998 to 2002, including Casecnan hydro (140MW), San Roque hydro (345MW), CBK hydro (640MW), Ilijan natural gas (1200MW), Santa Rita natural gas (1000MW) and San Lorenzo natural gas (500MW).</a:t>
            </a:r>
          </a:p>
        </p:txBody>
      </p:sp>
    </p:spTree>
    <p:extLst>
      <p:ext uri="{BB962C8B-B14F-4D97-AF65-F5344CB8AC3E}">
        <p14:creationId xmlns:p14="http://schemas.microsoft.com/office/powerpoint/2010/main" val="424526423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title"/>
          </p:nvPr>
        </p:nvSpPr>
        <p:spPr/>
        <p:txBody>
          <a:bodyPr/>
          <a:lstStyle/>
          <a:p>
            <a:r>
              <a:rPr lang="en-US" smtClean="0"/>
              <a:t>Philippines Contracts</a:t>
            </a:r>
          </a:p>
        </p:txBody>
      </p:sp>
      <p:pic>
        <p:nvPicPr>
          <p:cNvPr id="128003" name="Picture 3"/>
          <p:cNvPicPr>
            <a:picLocks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a:xfrm>
            <a:off x="946150" y="1524000"/>
            <a:ext cx="7251700" cy="4572000"/>
          </a:xfrm>
          <a:noFill/>
        </p:spPr>
      </p:pic>
    </p:spTree>
    <p:extLst>
      <p:ext uri="{BB962C8B-B14F-4D97-AF65-F5344CB8AC3E}">
        <p14:creationId xmlns:p14="http://schemas.microsoft.com/office/powerpoint/2010/main" val="161360075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CP 1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CP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CCP 1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CP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4</TotalTime>
  <Words>4031</Words>
  <Application>Microsoft Office PowerPoint</Application>
  <PresentationFormat>On-screen Show (4:3)</PresentationFormat>
  <Paragraphs>371</Paragraphs>
  <Slides>75</Slides>
  <Notes>6</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75</vt:i4>
      </vt:variant>
    </vt:vector>
  </HeadingPairs>
  <TitlesOfParts>
    <vt:vector size="78" baseType="lpstr">
      <vt:lpstr>Office Theme</vt:lpstr>
      <vt:lpstr>Microsoft PowerPoint Slide</vt:lpstr>
      <vt:lpstr>Microsoft Word Document</vt:lpstr>
      <vt:lpstr>Quezon Coal Plant Case Study</vt:lpstr>
      <vt:lpstr>Philippine Power Market - Background</vt:lpstr>
      <vt:lpstr>Background on Existing State-Owned Utility Company</vt:lpstr>
      <vt:lpstr>Context of Power Crisis in Early 1990’s</vt:lpstr>
      <vt:lpstr>Legislation and the Power Shortage</vt:lpstr>
      <vt:lpstr>Growth in Electricity Generation from EIA</vt:lpstr>
      <vt:lpstr>Fast Track Contracting</vt:lpstr>
      <vt:lpstr>Three Rounds of Development</vt:lpstr>
      <vt:lpstr>Philippines Contracts</vt:lpstr>
      <vt:lpstr>Capacity was Added over Many Years</vt:lpstr>
      <vt:lpstr>Additions of Capacity by Type</vt:lpstr>
      <vt:lpstr>Diesel Added Early/Gas and Hydro Added Later</vt:lpstr>
      <vt:lpstr>Initial Contracts</vt:lpstr>
      <vt:lpstr>Summary of Capacity and Costs</vt:lpstr>
      <vt:lpstr>Cost of New Plants</vt:lpstr>
      <vt:lpstr>Comparative Plant Costs</vt:lpstr>
      <vt:lpstr>Cost of Plants per kW</vt:lpstr>
      <vt:lpstr>Philippines PPA Features</vt:lpstr>
      <vt:lpstr>Philippines PPA Provisions Continued</vt:lpstr>
      <vt:lpstr>PPA Provisions</vt:lpstr>
      <vt:lpstr>BOT and Sovereign Guarantee</vt:lpstr>
      <vt:lpstr>List of Projects and  PPA Terms</vt:lpstr>
      <vt:lpstr>PowerPoint Presentation</vt:lpstr>
      <vt:lpstr>Case 1: Enron Subic</vt:lpstr>
      <vt:lpstr>BOT/PPA Contract</vt:lpstr>
      <vt:lpstr>Case Study - Funding Enron - Subic Bay, Philippines</vt:lpstr>
      <vt:lpstr>113 MW Diesel Generator Power Station Subic Bay, Philippines</vt:lpstr>
      <vt:lpstr>Subic Covenants</vt:lpstr>
      <vt:lpstr>Conclusion from Investor Perspective</vt:lpstr>
      <vt:lpstr>Bond issue under rule 144 A</vt:lpstr>
      <vt:lpstr>Key Defaults</vt:lpstr>
      <vt:lpstr>Completion Guarantee</vt:lpstr>
      <vt:lpstr>EPC Contract</vt:lpstr>
      <vt:lpstr>Sensitivity Cases</vt:lpstr>
      <vt:lpstr>Adjusted Results</vt:lpstr>
      <vt:lpstr>Other Assumptions</vt:lpstr>
      <vt:lpstr>Quezon Coal Plant Case</vt:lpstr>
      <vt:lpstr>Quezon Case Study</vt:lpstr>
      <vt:lpstr>Sources and Uses of Funds</vt:lpstr>
      <vt:lpstr>Construction Period</vt:lpstr>
      <vt:lpstr>Development Risks</vt:lpstr>
      <vt:lpstr>Public Support During Contruction</vt:lpstr>
      <vt:lpstr>Quezon EPC Contract</vt:lpstr>
      <vt:lpstr>Sponsors</vt:lpstr>
      <vt:lpstr>Fuel Supply</vt:lpstr>
      <vt:lpstr>PPA Provisions</vt:lpstr>
      <vt:lpstr>Off-taker</vt:lpstr>
      <vt:lpstr>O&amp;M Contract</vt:lpstr>
      <vt:lpstr>Project Debt</vt:lpstr>
      <vt:lpstr>S&amp;P Initial Comments on Project</vt:lpstr>
      <vt:lpstr>S&amp;P Comments on Quezon Continued</vt:lpstr>
      <vt:lpstr>Moody’s Comments</vt:lpstr>
      <vt:lpstr>Downgrade of Bonds</vt:lpstr>
      <vt:lpstr>Problems with Quezon</vt:lpstr>
      <vt:lpstr>Moody’s Comments</vt:lpstr>
      <vt:lpstr>S&amp;P Comments on Meralco</vt:lpstr>
      <vt:lpstr>Comments on Meralco</vt:lpstr>
      <vt:lpstr>Cost Comparison in Case</vt:lpstr>
      <vt:lpstr>Recent Comparison of Cost of Project</vt:lpstr>
      <vt:lpstr>Valuation of Plant</vt:lpstr>
      <vt:lpstr>Quezon Transactions</vt:lpstr>
      <vt:lpstr>Philippines Case - Results</vt:lpstr>
      <vt:lpstr>Results – Power Outages</vt:lpstr>
      <vt:lpstr>Capacity and Demand</vt:lpstr>
      <vt:lpstr>Philippines IPP Contracts</vt:lpstr>
      <vt:lpstr>PPA Provisions</vt:lpstr>
      <vt:lpstr>Effects of PPA Program</vt:lpstr>
      <vt:lpstr>Exchange Rates</vt:lpstr>
      <vt:lpstr>Risk Mitigation and Purchasing Power Parity</vt:lpstr>
      <vt:lpstr>Example of Purchasing Power Parity and Inflation</vt:lpstr>
      <vt:lpstr>Index of Exchange Rate and Purchasing Power</vt:lpstr>
      <vt:lpstr>Result – High Power Rates</vt:lpstr>
      <vt:lpstr>High Power Rates (Excluding Europe)</vt:lpstr>
      <vt:lpstr>Philippines – Contract Review</vt:lpstr>
      <vt:lpstr>Philippines – Review of Contracts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Quezon Coal Plant Case Study</dc:title>
  <dc:creator>Usain Bolt</dc:creator>
  <cp:lastModifiedBy>Usain Bolt</cp:lastModifiedBy>
  <cp:revision>3</cp:revision>
  <dcterms:created xsi:type="dcterms:W3CDTF">2013-01-26T11:25:14Z</dcterms:created>
  <dcterms:modified xsi:type="dcterms:W3CDTF">2013-01-26T11:30:06Z</dcterms:modified>
</cp:coreProperties>
</file>